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1675"/>
  <p:notesSz cx="6858000" cy="12191675"/>
  <p:embeddedFontLst>
    <p:embeddedFont>
      <p:font typeface="La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JetBrains Mon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JetBrainsMono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JetBrainsMono-italic.fntdata"/><Relationship Id="rId14" Type="http://schemas.openxmlformats.org/officeDocument/2006/relationships/slide" Target="slides/slide10.xml"/><Relationship Id="rId36" Type="http://schemas.openxmlformats.org/officeDocument/2006/relationships/font" Target="fonts/JetBrainsMon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JetBrainsMon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2" name="Google Shape;8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" name="Google Shape;90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0" name="Google Shape;100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8" name="Google Shape;112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4.png"/><Relationship Id="rId4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62.png"/><Relationship Id="rId7" Type="http://schemas.openxmlformats.org/officeDocument/2006/relationships/image" Target="../media/image59.png"/><Relationship Id="rId8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9.png"/><Relationship Id="rId5" Type="http://schemas.openxmlformats.org/officeDocument/2006/relationships/image" Target="../media/image63.png"/><Relationship Id="rId6" Type="http://schemas.openxmlformats.org/officeDocument/2006/relationships/image" Target="../media/image61.png"/><Relationship Id="rId7" Type="http://schemas.openxmlformats.org/officeDocument/2006/relationships/image" Target="../media/image107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65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6.png"/><Relationship Id="rId4" Type="http://schemas.openxmlformats.org/officeDocument/2006/relationships/image" Target="../media/image1.png"/><Relationship Id="rId5" Type="http://schemas.openxmlformats.org/officeDocument/2006/relationships/image" Target="../media/image109.png"/><Relationship Id="rId6" Type="http://schemas.openxmlformats.org/officeDocument/2006/relationships/image" Target="../media/image5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8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11" Type="http://schemas.openxmlformats.org/officeDocument/2006/relationships/image" Target="../media/image102.png"/><Relationship Id="rId10" Type="http://schemas.openxmlformats.org/officeDocument/2006/relationships/image" Target="../media/image65.png"/><Relationship Id="rId9" Type="http://schemas.openxmlformats.org/officeDocument/2006/relationships/image" Target="../media/image5.png"/><Relationship Id="rId5" Type="http://schemas.openxmlformats.org/officeDocument/2006/relationships/image" Target="../media/image90.png"/><Relationship Id="rId6" Type="http://schemas.openxmlformats.org/officeDocument/2006/relationships/image" Target="../media/image26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0.png"/><Relationship Id="rId4" Type="http://schemas.openxmlformats.org/officeDocument/2006/relationships/image" Target="../media/image102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61.png"/><Relationship Id="rId8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0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8.png"/><Relationship Id="rId8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37.png"/><Relationship Id="rId7" Type="http://schemas.openxmlformats.org/officeDocument/2006/relationships/image" Target="../media/image6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4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8.png"/><Relationship Id="rId4" Type="http://schemas.openxmlformats.org/officeDocument/2006/relationships/image" Target="../media/image127.png"/><Relationship Id="rId5" Type="http://schemas.openxmlformats.org/officeDocument/2006/relationships/image" Target="../media/image125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1" Type="http://schemas.openxmlformats.org/officeDocument/2006/relationships/image" Target="../media/image34.png"/><Relationship Id="rId10" Type="http://schemas.openxmlformats.org/officeDocument/2006/relationships/image" Target="../media/image45.png"/><Relationship Id="rId12" Type="http://schemas.openxmlformats.org/officeDocument/2006/relationships/image" Target="../media/image26.png"/><Relationship Id="rId9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3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19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61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503920" y="-2011680"/>
            <a:ext cx="5943600" cy="5943600"/>
          </a:xfrm>
          <a:prstGeom prst="ellipse">
            <a:avLst/>
          </a:prstGeom>
          <a:solidFill>
            <a:srgbClr val="4F46E5">
              <a:alpha val="2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2194560" y="4023360"/>
            <a:ext cx="5486400" cy="5486400"/>
          </a:xfrm>
          <a:prstGeom prst="ellipse">
            <a:avLst/>
          </a:prstGeom>
          <a:solidFill>
            <a:srgbClr val="2C313D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22960" y="868680"/>
            <a:ext cx="91440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300"/>
              <a:buFont typeface="Lato"/>
              <a:buNone/>
            </a:pPr>
            <a:r>
              <a:rPr b="1" i="0" lang="en-US" sz="13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MATERIALS  ·  THE POSSIBILITIES OF AI IN DEVELOPMENT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777240" y="1417320"/>
            <a:ext cx="106070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Montserrat"/>
              <a:buNone/>
            </a:pPr>
            <a:r>
              <a:rPr b="1" i="0" lang="en-US" sz="6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AI in Development</a:t>
            </a:r>
            <a:endParaRPr b="0" i="0" sz="6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04672" y="2542032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2700"/>
              <a:buFont typeface="Montserrat"/>
              <a:buNone/>
            </a:pPr>
            <a:r>
              <a:rPr b="0" i="0" lang="en-US" sz="2700" u="none" cap="none" strike="noStrike">
                <a:solidFill>
                  <a:srgbClr val="818CF8"/>
                </a:solidFill>
                <a:latin typeface="Montserrat"/>
                <a:ea typeface="Montserrat"/>
                <a:cs typeface="Montserrat"/>
                <a:sym typeface="Montserrat"/>
              </a:rPr>
              <a:t>From the technical pipeline to the finished product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22960" y="3310128"/>
            <a:ext cx="96926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550"/>
              <a:buFont typeface="Lato"/>
              <a:buNone/>
            </a:pPr>
            <a:r>
              <a:rPr b="0" i="0" lang="en-US" sz="15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How to use AI at every stage of software development — faster, cheaper,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550"/>
              <a:buFont typeface="Lato"/>
              <a:buNone/>
            </a:pPr>
            <a:r>
              <a:rPr b="0" i="0" lang="en-US" sz="15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and in a systematic way. A guide to the possibilities and a path to adoption.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822960" y="4370832"/>
            <a:ext cx="1894637" cy="420624"/>
          </a:xfrm>
          <a:prstGeom prst="roundRect">
            <a:avLst>
              <a:gd fmla="val 50000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22960" y="4370832"/>
            <a:ext cx="1894637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50"/>
              <a:buFont typeface="Lato"/>
              <a:buNone/>
            </a:pPr>
            <a:r>
              <a:rPr b="0" i="0" lang="en-US" sz="125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Whole pipeline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2918765" y="4370832"/>
            <a:ext cx="2002536" cy="420624"/>
          </a:xfrm>
          <a:prstGeom prst="roundRect">
            <a:avLst>
              <a:gd fmla="val 50000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918765" y="4370832"/>
            <a:ext cx="2002536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50"/>
              <a:buFont typeface="Lato"/>
              <a:buNone/>
            </a:pPr>
            <a:r>
              <a:rPr b="0" i="0" lang="en-US" sz="125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Testing &amp; CI/CD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5122469" y="4370832"/>
            <a:ext cx="1894637" cy="420624"/>
          </a:xfrm>
          <a:prstGeom prst="roundRect">
            <a:avLst>
              <a:gd fmla="val 50000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122469" y="4370832"/>
            <a:ext cx="1894637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50"/>
              <a:buFont typeface="Lato"/>
              <a:buNone/>
            </a:pPr>
            <a:r>
              <a:rPr b="0" i="0" lang="en-US" sz="125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Code migration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7218274" y="4370832"/>
            <a:ext cx="2865730" cy="420624"/>
          </a:xfrm>
          <a:prstGeom prst="roundRect">
            <a:avLst>
              <a:gd fmla="val 50000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218274" y="4370832"/>
            <a:ext cx="286573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50"/>
              <a:buFont typeface="Lato"/>
              <a:buNone/>
            </a:pPr>
            <a:r>
              <a:rPr b="0" i="0" lang="en-US" sz="125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Rollout &amp; documentation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3"/>
          <p:cNvCxnSpPr/>
          <p:nvPr/>
        </p:nvCxnSpPr>
        <p:spPr>
          <a:xfrm flipH="1" rot="10800000">
            <a:off x="619466" y="5413185"/>
            <a:ext cx="615852" cy="95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3"/>
          <p:cNvCxnSpPr/>
          <p:nvPr/>
        </p:nvCxnSpPr>
        <p:spPr>
          <a:xfrm>
            <a:off x="619466" y="5422774"/>
            <a:ext cx="1370317" cy="13418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3"/>
          <p:cNvCxnSpPr/>
          <p:nvPr/>
        </p:nvCxnSpPr>
        <p:spPr>
          <a:xfrm>
            <a:off x="1235318" y="5413185"/>
            <a:ext cx="754464" cy="14377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3"/>
          <p:cNvCxnSpPr/>
          <p:nvPr/>
        </p:nvCxnSpPr>
        <p:spPr>
          <a:xfrm>
            <a:off x="1235318" y="5413185"/>
            <a:ext cx="1127287" cy="72402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3"/>
          <p:cNvCxnSpPr/>
          <p:nvPr/>
        </p:nvCxnSpPr>
        <p:spPr>
          <a:xfrm>
            <a:off x="1989783" y="5556955"/>
            <a:ext cx="372823" cy="58025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3"/>
          <p:cNvCxnSpPr/>
          <p:nvPr/>
        </p:nvCxnSpPr>
        <p:spPr>
          <a:xfrm flipH="1" rot="10800000">
            <a:off x="1989783" y="5313635"/>
            <a:ext cx="1074773" cy="24332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3"/>
          <p:cNvCxnSpPr/>
          <p:nvPr/>
        </p:nvCxnSpPr>
        <p:spPr>
          <a:xfrm flipH="1" rot="10800000">
            <a:off x="2362606" y="5313635"/>
            <a:ext cx="701951" cy="82357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3"/>
          <p:cNvCxnSpPr/>
          <p:nvPr/>
        </p:nvCxnSpPr>
        <p:spPr>
          <a:xfrm>
            <a:off x="2362606" y="6137210"/>
            <a:ext cx="970967" cy="5053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3"/>
          <p:cNvCxnSpPr/>
          <p:nvPr/>
        </p:nvCxnSpPr>
        <p:spPr>
          <a:xfrm>
            <a:off x="3064556" y="5313635"/>
            <a:ext cx="269016" cy="87410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3"/>
          <p:cNvCxnSpPr/>
          <p:nvPr/>
        </p:nvCxnSpPr>
        <p:spPr>
          <a:xfrm>
            <a:off x="3064556" y="5313635"/>
            <a:ext cx="903798" cy="48594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3"/>
          <p:cNvCxnSpPr/>
          <p:nvPr/>
        </p:nvCxnSpPr>
        <p:spPr>
          <a:xfrm>
            <a:off x="3064556" y="5313635"/>
            <a:ext cx="1164266" cy="35409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3"/>
          <p:cNvCxnSpPr/>
          <p:nvPr/>
        </p:nvCxnSpPr>
        <p:spPr>
          <a:xfrm flipH="1" rot="10800000">
            <a:off x="3333573" y="5799578"/>
            <a:ext cx="634782" cy="38816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3"/>
          <p:cNvCxnSpPr/>
          <p:nvPr/>
        </p:nvCxnSpPr>
        <p:spPr>
          <a:xfrm flipH="1" rot="10800000">
            <a:off x="3333573" y="5667729"/>
            <a:ext cx="895249" cy="5200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3"/>
          <p:cNvCxnSpPr/>
          <p:nvPr/>
        </p:nvCxnSpPr>
        <p:spPr>
          <a:xfrm flipH="1" rot="10800000">
            <a:off x="3968354" y="5667729"/>
            <a:ext cx="260468" cy="13184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3"/>
          <p:cNvCxnSpPr/>
          <p:nvPr/>
        </p:nvCxnSpPr>
        <p:spPr>
          <a:xfrm flipH="1" rot="10800000">
            <a:off x="3968354" y="5303161"/>
            <a:ext cx="1099199" cy="49641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3"/>
          <p:cNvCxnSpPr/>
          <p:nvPr/>
        </p:nvCxnSpPr>
        <p:spPr>
          <a:xfrm flipH="1" rot="10800000">
            <a:off x="4228822" y="5303161"/>
            <a:ext cx="838731" cy="36456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3"/>
          <p:cNvCxnSpPr/>
          <p:nvPr/>
        </p:nvCxnSpPr>
        <p:spPr>
          <a:xfrm>
            <a:off x="4228822" y="5667729"/>
            <a:ext cx="1405733" cy="13203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3"/>
          <p:cNvCxnSpPr/>
          <p:nvPr/>
        </p:nvCxnSpPr>
        <p:spPr>
          <a:xfrm>
            <a:off x="5067553" y="5303161"/>
            <a:ext cx="567002" cy="49660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3"/>
          <p:cNvCxnSpPr/>
          <p:nvPr/>
        </p:nvCxnSpPr>
        <p:spPr>
          <a:xfrm>
            <a:off x="5067553" y="5303161"/>
            <a:ext cx="1045463" cy="47736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3"/>
          <p:cNvCxnSpPr/>
          <p:nvPr/>
        </p:nvCxnSpPr>
        <p:spPr>
          <a:xfrm>
            <a:off x="5067553" y="5303161"/>
            <a:ext cx="1134956" cy="3236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3"/>
          <p:cNvCxnSpPr/>
          <p:nvPr/>
        </p:nvCxnSpPr>
        <p:spPr>
          <a:xfrm flipH="1" rot="10800000">
            <a:off x="5634555" y="5780524"/>
            <a:ext cx="478461" cy="1924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3"/>
          <p:cNvCxnSpPr/>
          <p:nvPr/>
        </p:nvCxnSpPr>
        <p:spPr>
          <a:xfrm flipH="1" rot="10800000">
            <a:off x="5634555" y="5335522"/>
            <a:ext cx="567954" cy="46424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3"/>
          <p:cNvCxnSpPr/>
          <p:nvPr/>
        </p:nvCxnSpPr>
        <p:spPr>
          <a:xfrm flipH="1" rot="10800000">
            <a:off x="5634555" y="5442829"/>
            <a:ext cx="1330967" cy="35693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3"/>
          <p:cNvCxnSpPr/>
          <p:nvPr/>
        </p:nvCxnSpPr>
        <p:spPr>
          <a:xfrm flipH="1" rot="10800000">
            <a:off x="6113016" y="5335522"/>
            <a:ext cx="89492" cy="44500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3"/>
          <p:cNvCxnSpPr/>
          <p:nvPr/>
        </p:nvCxnSpPr>
        <p:spPr>
          <a:xfrm flipH="1" rot="10800000">
            <a:off x="6113016" y="5442829"/>
            <a:ext cx="852506" cy="33769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3"/>
          <p:cNvCxnSpPr/>
          <p:nvPr/>
        </p:nvCxnSpPr>
        <p:spPr>
          <a:xfrm>
            <a:off x="6113016" y="5780524"/>
            <a:ext cx="1021379" cy="21896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3"/>
          <p:cNvCxnSpPr/>
          <p:nvPr/>
        </p:nvCxnSpPr>
        <p:spPr>
          <a:xfrm>
            <a:off x="6202509" y="5335522"/>
            <a:ext cx="763013" cy="10730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3"/>
          <p:cNvCxnSpPr/>
          <p:nvPr/>
        </p:nvCxnSpPr>
        <p:spPr>
          <a:xfrm>
            <a:off x="6202509" y="5335522"/>
            <a:ext cx="931887" cy="66396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3"/>
          <p:cNvCxnSpPr/>
          <p:nvPr/>
        </p:nvCxnSpPr>
        <p:spPr>
          <a:xfrm>
            <a:off x="6202509" y="5335522"/>
            <a:ext cx="1327303" cy="25435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3"/>
          <p:cNvCxnSpPr/>
          <p:nvPr/>
        </p:nvCxnSpPr>
        <p:spPr>
          <a:xfrm>
            <a:off x="6965522" y="5442829"/>
            <a:ext cx="168874" cy="55666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3"/>
          <p:cNvCxnSpPr/>
          <p:nvPr/>
        </p:nvCxnSpPr>
        <p:spPr>
          <a:xfrm>
            <a:off x="6965522" y="5442829"/>
            <a:ext cx="564290" cy="14705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3"/>
          <p:cNvCxnSpPr/>
          <p:nvPr/>
        </p:nvCxnSpPr>
        <p:spPr>
          <a:xfrm>
            <a:off x="6965522" y="5442829"/>
            <a:ext cx="1193576" cy="67582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3"/>
          <p:cNvCxnSpPr/>
          <p:nvPr/>
        </p:nvCxnSpPr>
        <p:spPr>
          <a:xfrm flipH="1" rot="10800000">
            <a:off x="7134396" y="5589879"/>
            <a:ext cx="395416" cy="40961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3"/>
          <p:cNvCxnSpPr/>
          <p:nvPr/>
        </p:nvCxnSpPr>
        <p:spPr>
          <a:xfrm>
            <a:off x="7134396" y="5999490"/>
            <a:ext cx="1024702" cy="11916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3"/>
          <p:cNvCxnSpPr/>
          <p:nvPr/>
        </p:nvCxnSpPr>
        <p:spPr>
          <a:xfrm>
            <a:off x="7529812" y="5589879"/>
            <a:ext cx="629286" cy="52877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3"/>
          <p:cNvCxnSpPr/>
          <p:nvPr/>
        </p:nvCxnSpPr>
        <p:spPr>
          <a:xfrm>
            <a:off x="7529812" y="5589879"/>
            <a:ext cx="1148049" cy="3980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3"/>
          <p:cNvCxnSpPr/>
          <p:nvPr/>
        </p:nvCxnSpPr>
        <p:spPr>
          <a:xfrm flipH="1" rot="10800000">
            <a:off x="8159098" y="5629684"/>
            <a:ext cx="518763" cy="48897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3"/>
          <p:cNvCxnSpPr/>
          <p:nvPr/>
        </p:nvCxnSpPr>
        <p:spPr>
          <a:xfrm flipH="1" rot="10800000">
            <a:off x="8159098" y="5371288"/>
            <a:ext cx="1088207" cy="74736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3"/>
          <p:cNvCxnSpPr/>
          <p:nvPr/>
        </p:nvCxnSpPr>
        <p:spPr>
          <a:xfrm flipH="1" rot="10800000">
            <a:off x="8677860" y="5371288"/>
            <a:ext cx="569445" cy="25839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"/>
          <p:cNvCxnSpPr/>
          <p:nvPr/>
        </p:nvCxnSpPr>
        <p:spPr>
          <a:xfrm>
            <a:off x="8677860" y="5629684"/>
            <a:ext cx="1328794" cy="46020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3"/>
          <p:cNvCxnSpPr/>
          <p:nvPr/>
        </p:nvCxnSpPr>
        <p:spPr>
          <a:xfrm>
            <a:off x="9247305" y="5371288"/>
            <a:ext cx="759349" cy="71860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3"/>
          <p:cNvCxnSpPr/>
          <p:nvPr/>
        </p:nvCxnSpPr>
        <p:spPr>
          <a:xfrm>
            <a:off x="9247305" y="5371288"/>
            <a:ext cx="1100420" cy="68970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3"/>
          <p:cNvCxnSpPr/>
          <p:nvPr/>
        </p:nvCxnSpPr>
        <p:spPr>
          <a:xfrm flipH="1" rot="10800000">
            <a:off x="10006654" y="6060995"/>
            <a:ext cx="341070" cy="2889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3"/>
          <p:cNvCxnSpPr/>
          <p:nvPr/>
        </p:nvCxnSpPr>
        <p:spPr>
          <a:xfrm flipH="1" rot="10800000">
            <a:off x="10006654" y="6069637"/>
            <a:ext cx="952648" cy="2025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3"/>
          <p:cNvCxnSpPr/>
          <p:nvPr/>
        </p:nvCxnSpPr>
        <p:spPr>
          <a:xfrm>
            <a:off x="10347725" y="6060995"/>
            <a:ext cx="611578" cy="864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3"/>
          <p:cNvCxnSpPr/>
          <p:nvPr/>
        </p:nvCxnSpPr>
        <p:spPr>
          <a:xfrm flipH="1" rot="10800000">
            <a:off x="10347725" y="5703996"/>
            <a:ext cx="1171252" cy="35699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3"/>
          <p:cNvCxnSpPr/>
          <p:nvPr/>
        </p:nvCxnSpPr>
        <p:spPr>
          <a:xfrm flipH="1" rot="10800000">
            <a:off x="10959303" y="5703996"/>
            <a:ext cx="559675" cy="36564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3"/>
          <p:cNvSpPr/>
          <p:nvPr/>
        </p:nvSpPr>
        <p:spPr>
          <a:xfrm>
            <a:off x="550886" y="5354194"/>
            <a:ext cx="137160" cy="13716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189598" y="5367465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944063" y="5511235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2316886" y="6091490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2995976" y="5245055"/>
            <a:ext cx="137160" cy="13716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3287853" y="6142020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3922634" y="5753858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4183102" y="5622009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4998973" y="5234581"/>
            <a:ext cx="137160" cy="13716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588835" y="5754045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067296" y="5734804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6156789" y="5289802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6896942" y="5374249"/>
            <a:ext cx="137160" cy="13716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7088676" y="5953770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7484092" y="5544159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8113378" y="6072937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8609280" y="5561104"/>
            <a:ext cx="137160" cy="13716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9201585" y="5325568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9960934" y="6044168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10302005" y="6015275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0890723" y="6001057"/>
            <a:ext cx="137160" cy="13716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11473257" y="5658276"/>
            <a:ext cx="91440" cy="91440"/>
          </a:xfrm>
          <a:prstGeom prst="ellipse">
            <a:avLst/>
          </a:prstGeom>
          <a:solidFill>
            <a:srgbClr val="818CF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822960" y="6327648"/>
            <a:ext cx="10058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100"/>
              <a:buFont typeface="Lato"/>
              <a:buNone/>
            </a:pPr>
            <a:r>
              <a:rPr b="0" i="1" lang="en-US" sz="110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From idea, through code, to maintenance — AI at every step.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 title="magpie_logo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1588" y="277425"/>
            <a:ext cx="1823525" cy="19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2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HOW WE DO IT SAFELY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2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Test-driven migration — without losing behavior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2"/>
          <p:cNvSpPr/>
          <p:nvPr/>
        </p:nvSpPr>
        <p:spPr>
          <a:xfrm>
            <a:off x="566928" y="2194560"/>
            <a:ext cx="2021373" cy="2743200"/>
          </a:xfrm>
          <a:prstGeom prst="roundRect">
            <a:avLst>
              <a:gd fmla="val 4524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2"/>
          <p:cNvSpPr/>
          <p:nvPr/>
        </p:nvSpPr>
        <p:spPr>
          <a:xfrm>
            <a:off x="1211854" y="2468880"/>
            <a:ext cx="731520" cy="73152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2"/>
          <p:cNvSpPr/>
          <p:nvPr/>
        </p:nvSpPr>
        <p:spPr>
          <a:xfrm>
            <a:off x="1211854" y="2468880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10" name="Google Shape;5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446" y="336499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2"/>
          <p:cNvSpPr/>
          <p:nvPr/>
        </p:nvSpPr>
        <p:spPr>
          <a:xfrm>
            <a:off x="676656" y="3858768"/>
            <a:ext cx="180191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Inventory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2"/>
          <p:cNvSpPr/>
          <p:nvPr/>
        </p:nvSpPr>
        <p:spPr>
          <a:xfrm>
            <a:off x="713232" y="4206240"/>
            <a:ext cx="1728765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30"/>
              <a:buFont typeface="Lato"/>
              <a:buNone/>
            </a:pPr>
            <a:r>
              <a:rPr b="0" i="0" lang="en-US" sz="10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map of modules, dependencies and risks. What we rewrite and in what order.</a:t>
            </a:r>
            <a:endParaRPr b="0" i="0" sz="10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13" name="Google Shape;51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6589" y="34747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2"/>
          <p:cNvSpPr/>
          <p:nvPr/>
        </p:nvSpPr>
        <p:spPr>
          <a:xfrm>
            <a:off x="2826045" y="2194560"/>
            <a:ext cx="2021373" cy="2743200"/>
          </a:xfrm>
          <a:prstGeom prst="roundRect">
            <a:avLst>
              <a:gd fmla="val 4524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2"/>
          <p:cNvSpPr/>
          <p:nvPr/>
        </p:nvSpPr>
        <p:spPr>
          <a:xfrm>
            <a:off x="3470971" y="2468880"/>
            <a:ext cx="731520" cy="731520"/>
          </a:xfrm>
          <a:prstGeom prst="ellipse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2"/>
          <p:cNvSpPr/>
          <p:nvPr/>
        </p:nvSpPr>
        <p:spPr>
          <a:xfrm>
            <a:off x="3470971" y="2468880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17" name="Google Shape;5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5563" y="336499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2"/>
          <p:cNvSpPr/>
          <p:nvPr/>
        </p:nvSpPr>
        <p:spPr>
          <a:xfrm>
            <a:off x="2935773" y="3858768"/>
            <a:ext cx="180191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Golden test base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2"/>
          <p:cNvSpPr/>
          <p:nvPr/>
        </p:nvSpPr>
        <p:spPr>
          <a:xfrm>
            <a:off x="2972349" y="4206240"/>
            <a:ext cx="1728765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30"/>
              <a:buFont typeface="Lato"/>
              <a:buNone/>
            </a:pPr>
            <a:r>
              <a:rPr b="0" i="0" lang="en-US" sz="10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Characterization tests on the old code — they lock in current behavior.</a:t>
            </a:r>
            <a:endParaRPr b="0" i="0" sz="10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0" name="Google Shape;5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5705" y="34747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2"/>
          <p:cNvSpPr/>
          <p:nvPr/>
        </p:nvSpPr>
        <p:spPr>
          <a:xfrm>
            <a:off x="5085161" y="2194560"/>
            <a:ext cx="2021373" cy="2743200"/>
          </a:xfrm>
          <a:prstGeom prst="roundRect">
            <a:avLst>
              <a:gd fmla="val 4524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2"/>
          <p:cNvSpPr/>
          <p:nvPr/>
        </p:nvSpPr>
        <p:spPr>
          <a:xfrm>
            <a:off x="5730088" y="2468880"/>
            <a:ext cx="731520" cy="73152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2"/>
          <p:cNvSpPr/>
          <p:nvPr/>
        </p:nvSpPr>
        <p:spPr>
          <a:xfrm>
            <a:off x="5730088" y="2468880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4" name="Google Shape;52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4680" y="336499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2"/>
          <p:cNvSpPr/>
          <p:nvPr/>
        </p:nvSpPr>
        <p:spPr>
          <a:xfrm>
            <a:off x="5194889" y="3858768"/>
            <a:ext cx="180191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Incremental port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2"/>
          <p:cNvSpPr/>
          <p:nvPr/>
        </p:nvSpPr>
        <p:spPr>
          <a:xfrm>
            <a:off x="5231465" y="4206240"/>
            <a:ext cx="1728765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30"/>
              <a:buFont typeface="Lato"/>
              <a:buNone/>
            </a:pPr>
            <a:r>
              <a:rPr b="0" i="0" lang="en-US" sz="10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Module by module — AI rewrites, we review small, safe chunks.</a:t>
            </a:r>
            <a:endParaRPr b="0" i="0" sz="10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7" name="Google Shape;52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822" y="34747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2"/>
          <p:cNvSpPr/>
          <p:nvPr/>
        </p:nvSpPr>
        <p:spPr>
          <a:xfrm>
            <a:off x="7344278" y="2194560"/>
            <a:ext cx="2021373" cy="2743200"/>
          </a:xfrm>
          <a:prstGeom prst="roundRect">
            <a:avLst>
              <a:gd fmla="val 4524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7989204" y="2468880"/>
            <a:ext cx="731520" cy="731520"/>
          </a:xfrm>
          <a:prstGeom prst="ellipse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7989204" y="2468880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31" name="Google Shape;53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53796" y="336499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2"/>
          <p:cNvSpPr/>
          <p:nvPr/>
        </p:nvSpPr>
        <p:spPr>
          <a:xfrm>
            <a:off x="7454006" y="3858768"/>
            <a:ext cx="180191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Parallel validation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2"/>
          <p:cNvSpPr/>
          <p:nvPr/>
        </p:nvSpPr>
        <p:spPr>
          <a:xfrm>
            <a:off x="7490582" y="4206240"/>
            <a:ext cx="1728765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30"/>
              <a:buFont typeface="Lato"/>
              <a:buNone/>
            </a:pPr>
            <a:r>
              <a:rPr b="0" i="0" lang="en-US" sz="10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Old and new code side by side (golden master) — results must match.</a:t>
            </a:r>
            <a:endParaRPr b="0" i="0" sz="10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34" name="Google Shape;5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3939" y="34747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2"/>
          <p:cNvSpPr/>
          <p:nvPr/>
        </p:nvSpPr>
        <p:spPr>
          <a:xfrm>
            <a:off x="9603395" y="2194560"/>
            <a:ext cx="2021373" cy="2743200"/>
          </a:xfrm>
          <a:prstGeom prst="roundRect">
            <a:avLst>
              <a:gd fmla="val 4524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2"/>
          <p:cNvSpPr/>
          <p:nvPr/>
        </p:nvSpPr>
        <p:spPr>
          <a:xfrm>
            <a:off x="10248321" y="2468880"/>
            <a:ext cx="731520" cy="73152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2"/>
          <p:cNvSpPr/>
          <p:nvPr/>
        </p:nvSpPr>
        <p:spPr>
          <a:xfrm>
            <a:off x="10248321" y="2468880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38" name="Google Shape;53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12913" y="336499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2"/>
          <p:cNvSpPr/>
          <p:nvPr/>
        </p:nvSpPr>
        <p:spPr>
          <a:xfrm>
            <a:off x="9713123" y="3858768"/>
            <a:ext cx="180191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Cutover &amp; cleanup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2"/>
          <p:cNvSpPr/>
          <p:nvPr/>
        </p:nvSpPr>
        <p:spPr>
          <a:xfrm>
            <a:off x="9749699" y="4206240"/>
            <a:ext cx="1728765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30"/>
              <a:buFont typeface="Lato"/>
              <a:buNone/>
            </a:pPr>
            <a:r>
              <a:rPr b="0" i="0" lang="en-US" sz="10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Switching traffic, removing dead code, documenting the differences.</a:t>
            </a:r>
            <a:endParaRPr b="0" i="0" sz="10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2"/>
          <p:cNvSpPr/>
          <p:nvPr/>
        </p:nvSpPr>
        <p:spPr>
          <a:xfrm>
            <a:off x="566928" y="5486400"/>
            <a:ext cx="11057839" cy="786384"/>
          </a:xfrm>
          <a:prstGeom prst="roundRect">
            <a:avLst>
              <a:gd fmla="val 11628" name="adj"/>
            </a:avLst>
          </a:prstGeom>
          <a:solidFill>
            <a:srgbClr val="141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2"/>
          <p:cNvSpPr/>
          <p:nvPr/>
        </p:nvSpPr>
        <p:spPr>
          <a:xfrm>
            <a:off x="868680" y="5486400"/>
            <a:ext cx="10509199" cy="78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350"/>
              <a:buFont typeface="Lato"/>
              <a:buNone/>
            </a:pPr>
            <a:r>
              <a:rPr b="1" i="0" lang="en-US" sz="135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Principle:  </a:t>
            </a: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AI writes, tests decide. </a:t>
            </a: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The product's behavior is protected by tests, not by trust in the model.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2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2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3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COSTS UNDER CONTROL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3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Cost optimization — stop guessing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3"/>
          <p:cNvSpPr/>
          <p:nvPr/>
        </p:nvSpPr>
        <p:spPr>
          <a:xfrm>
            <a:off x="566928" y="1481328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50"/>
              <a:buFont typeface="Lato"/>
              <a:buNone/>
            </a:pPr>
            <a:r>
              <a:rPr b="0" i="1" lang="en-US" sz="13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We design cost control from day one — before usage starts to grow.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3"/>
          <p:cNvSpPr/>
          <p:nvPr/>
        </p:nvSpPr>
        <p:spPr>
          <a:xfrm>
            <a:off x="566928" y="1965960"/>
            <a:ext cx="2587752" cy="2103120"/>
          </a:xfrm>
          <a:prstGeom prst="roundRect">
            <a:avLst>
              <a:gd fmla="val 4348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59536" y="22585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55" name="Google Shape;5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482" y="24215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3"/>
          <p:cNvSpPr/>
          <p:nvPr/>
        </p:nvSpPr>
        <p:spPr>
          <a:xfrm>
            <a:off x="859536" y="2953512"/>
            <a:ext cx="20848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Model routing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3"/>
          <p:cNvSpPr/>
          <p:nvPr/>
        </p:nvSpPr>
        <p:spPr>
          <a:xfrm>
            <a:off x="877824" y="3383280"/>
            <a:ext cx="2039112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light model for simple tasks, a strong one only where it's truly needed.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3"/>
          <p:cNvSpPr/>
          <p:nvPr/>
        </p:nvSpPr>
        <p:spPr>
          <a:xfrm>
            <a:off x="3401568" y="1965960"/>
            <a:ext cx="2587752" cy="2103120"/>
          </a:xfrm>
          <a:prstGeom prst="roundRect">
            <a:avLst>
              <a:gd fmla="val 4348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3"/>
          <p:cNvSpPr/>
          <p:nvPr/>
        </p:nvSpPr>
        <p:spPr>
          <a:xfrm>
            <a:off x="3694176" y="22585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0" name="Google Shape;5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122" y="24215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3"/>
          <p:cNvSpPr/>
          <p:nvPr/>
        </p:nvSpPr>
        <p:spPr>
          <a:xfrm>
            <a:off x="3694176" y="2953512"/>
            <a:ext cx="20848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Prompt caching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3"/>
          <p:cNvSpPr/>
          <p:nvPr/>
        </p:nvSpPr>
        <p:spPr>
          <a:xfrm>
            <a:off x="3712464" y="3383280"/>
            <a:ext cx="2039112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Reusing the same context = lower cost for repetitive tasks.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3"/>
          <p:cNvSpPr/>
          <p:nvPr/>
        </p:nvSpPr>
        <p:spPr>
          <a:xfrm>
            <a:off x="6236208" y="1965960"/>
            <a:ext cx="2587752" cy="2103120"/>
          </a:xfrm>
          <a:prstGeom prst="roundRect">
            <a:avLst>
              <a:gd fmla="val 4348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3"/>
          <p:cNvSpPr/>
          <p:nvPr/>
        </p:nvSpPr>
        <p:spPr>
          <a:xfrm>
            <a:off x="6528816" y="22585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5" name="Google Shape;56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1762" y="24215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3"/>
          <p:cNvSpPr/>
          <p:nvPr/>
        </p:nvSpPr>
        <p:spPr>
          <a:xfrm>
            <a:off x="6528816" y="2953512"/>
            <a:ext cx="20848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Budgets &amp; limits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3"/>
          <p:cNvSpPr/>
          <p:nvPr/>
        </p:nvSpPr>
        <p:spPr>
          <a:xfrm>
            <a:off x="6547104" y="3383280"/>
            <a:ext cx="2039112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Per-team / per-project limits with alerts, before cost gets out of hand.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3"/>
          <p:cNvSpPr/>
          <p:nvPr/>
        </p:nvSpPr>
        <p:spPr>
          <a:xfrm>
            <a:off x="9070848" y="1965960"/>
            <a:ext cx="2587752" cy="2103120"/>
          </a:xfrm>
          <a:prstGeom prst="roundRect">
            <a:avLst>
              <a:gd fmla="val 4348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3"/>
          <p:cNvSpPr/>
          <p:nvPr/>
        </p:nvSpPr>
        <p:spPr>
          <a:xfrm>
            <a:off x="9363456" y="22585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0" name="Google Shape;57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6402" y="24215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3"/>
          <p:cNvSpPr/>
          <p:nvPr/>
        </p:nvSpPr>
        <p:spPr>
          <a:xfrm>
            <a:off x="9363456" y="2953512"/>
            <a:ext cx="20848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Usage telemetry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3"/>
          <p:cNvSpPr/>
          <p:nvPr/>
        </p:nvSpPr>
        <p:spPr>
          <a:xfrm>
            <a:off x="9381744" y="3383280"/>
            <a:ext cx="2039112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Tracking usage per project and team — you see where the cost really goes.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3"/>
          <p:cNvSpPr/>
          <p:nvPr/>
        </p:nvSpPr>
        <p:spPr>
          <a:xfrm>
            <a:off x="566928" y="4343400"/>
            <a:ext cx="5852160" cy="1874520"/>
          </a:xfrm>
          <a:prstGeom prst="roundRect">
            <a:avLst>
              <a:gd fmla="val 4878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3"/>
          <p:cNvSpPr/>
          <p:nvPr/>
        </p:nvSpPr>
        <p:spPr>
          <a:xfrm>
            <a:off x="777240" y="448056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50"/>
              <a:buFont typeface="Lato"/>
              <a:buNone/>
            </a:pPr>
            <a:r>
              <a:rPr b="1" i="0" lang="en-US" sz="115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Cost per task — naive vs optimized approach (illustrative)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520" y="4800600"/>
            <a:ext cx="553212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3"/>
          <p:cNvSpPr/>
          <p:nvPr/>
        </p:nvSpPr>
        <p:spPr>
          <a:xfrm>
            <a:off x="6583680" y="4343400"/>
            <a:ext cx="5038344" cy="1874520"/>
          </a:xfrm>
          <a:prstGeom prst="roundRect">
            <a:avLst>
              <a:gd fmla="val 4878" name="adj"/>
            </a:avLst>
          </a:prstGeom>
          <a:solidFill>
            <a:srgbClr val="EEF0FE"/>
          </a:solidFill>
          <a:ln cap="flat" cmpd="sng" w="12700">
            <a:solidFill>
              <a:srgbClr val="FDE6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3"/>
          <p:cNvSpPr/>
          <p:nvPr/>
        </p:nvSpPr>
        <p:spPr>
          <a:xfrm>
            <a:off x="6858000" y="4617720"/>
            <a:ext cx="548640" cy="548640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8" name="Google Shape;57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6133" y="4765853"/>
            <a:ext cx="252374" cy="252374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3"/>
          <p:cNvSpPr/>
          <p:nvPr/>
        </p:nvSpPr>
        <p:spPr>
          <a:xfrm>
            <a:off x="7543800" y="4617720"/>
            <a:ext cx="3931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C2D12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7C2D12"/>
                </a:solidFill>
                <a:latin typeface="Montserrat"/>
                <a:ea typeface="Montserrat"/>
                <a:cs typeface="Montserrat"/>
                <a:sym typeface="Montserrat"/>
              </a:rPr>
              <a:t>The right tool for the right task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3"/>
          <p:cNvSpPr/>
          <p:nvPr/>
        </p:nvSpPr>
        <p:spPr>
          <a:xfrm>
            <a:off x="6858000" y="5257800"/>
            <a:ext cx="45262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7C2D12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7C2D12"/>
                </a:solidFill>
                <a:latin typeface="Lato"/>
                <a:ea typeface="Lato"/>
                <a:cs typeface="Lato"/>
                <a:sym typeface="Lato"/>
              </a:rPr>
              <a:t>Claude Code for agentic tasks in the repo, chat for exploration, IDE hints for small things. Choosing the right tool is often the biggest saving.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3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3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ONE WAY OF WORKING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4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A single way of working with AI across the team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566928" y="1828800"/>
            <a:ext cx="3593592" cy="1965960"/>
          </a:xfrm>
          <a:prstGeom prst="roundRect">
            <a:avLst>
              <a:gd fmla="val 465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859536" y="2103120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92" name="Google Shape;5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07" y="2256191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4"/>
          <p:cNvSpPr/>
          <p:nvPr/>
        </p:nvSpPr>
        <p:spPr>
          <a:xfrm>
            <a:off x="1554480" y="2121408"/>
            <a:ext cx="2404872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Repository rules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4"/>
          <p:cNvSpPr/>
          <p:nvPr/>
        </p:nvSpPr>
        <p:spPr>
          <a:xfrm>
            <a:off x="877824" y="2743200"/>
            <a:ext cx="3026664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rules file (e.g. CLAUDE.md) with project context, conventions and stack — the model instantly knows how you work.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4"/>
          <p:cNvSpPr/>
          <p:nvPr/>
        </p:nvSpPr>
        <p:spPr>
          <a:xfrm>
            <a:off x="4407408" y="1828800"/>
            <a:ext cx="3593592" cy="1965960"/>
          </a:xfrm>
          <a:prstGeom prst="roundRect">
            <a:avLst>
              <a:gd fmla="val 465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4"/>
          <p:cNvSpPr/>
          <p:nvPr/>
        </p:nvSpPr>
        <p:spPr>
          <a:xfrm>
            <a:off x="4700016" y="2103120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97" name="Google Shape;5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3087" y="2256191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4"/>
          <p:cNvSpPr/>
          <p:nvPr/>
        </p:nvSpPr>
        <p:spPr>
          <a:xfrm>
            <a:off x="5394960" y="2121408"/>
            <a:ext cx="2404872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Prompt &amp; skill library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4"/>
          <p:cNvSpPr/>
          <p:nvPr/>
        </p:nvSpPr>
        <p:spPr>
          <a:xfrm>
            <a:off x="4718304" y="2743200"/>
            <a:ext cx="3026664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Repetitive tasks as ready templates: generating an API endpoint, a file parser, a test scenario.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4"/>
          <p:cNvSpPr/>
          <p:nvPr/>
        </p:nvSpPr>
        <p:spPr>
          <a:xfrm>
            <a:off x="8247888" y="1828800"/>
            <a:ext cx="3593592" cy="1965960"/>
          </a:xfrm>
          <a:prstGeom prst="roundRect">
            <a:avLst>
              <a:gd fmla="val 465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4"/>
          <p:cNvSpPr/>
          <p:nvPr/>
        </p:nvSpPr>
        <p:spPr>
          <a:xfrm>
            <a:off x="8540496" y="2103120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2" name="Google Shape;6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3567" y="2256191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14"/>
          <p:cNvSpPr/>
          <p:nvPr/>
        </p:nvSpPr>
        <p:spPr>
          <a:xfrm>
            <a:off x="9235440" y="2121408"/>
            <a:ext cx="2404872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MCP &amp; connectors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4"/>
          <p:cNvSpPr/>
          <p:nvPr/>
        </p:nvSpPr>
        <p:spPr>
          <a:xfrm>
            <a:off x="8558784" y="2743200"/>
            <a:ext cx="3026664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Connecting repos, databases and docs as AI tools — less copy-paste, more context.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4"/>
          <p:cNvSpPr/>
          <p:nvPr/>
        </p:nvSpPr>
        <p:spPr>
          <a:xfrm>
            <a:off x="566928" y="4014216"/>
            <a:ext cx="3593592" cy="1965960"/>
          </a:xfrm>
          <a:prstGeom prst="roundRect">
            <a:avLst>
              <a:gd fmla="val 465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4"/>
          <p:cNvSpPr/>
          <p:nvPr/>
        </p:nvSpPr>
        <p:spPr>
          <a:xfrm>
            <a:off x="859536" y="4288536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7" name="Google Shape;6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607" y="4441607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4"/>
          <p:cNvSpPr/>
          <p:nvPr/>
        </p:nvSpPr>
        <p:spPr>
          <a:xfrm>
            <a:off x="1554480" y="4306824"/>
            <a:ext cx="2404872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Code-review gates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4"/>
          <p:cNvSpPr/>
          <p:nvPr/>
        </p:nvSpPr>
        <p:spPr>
          <a:xfrm>
            <a:off x="877824" y="4928616"/>
            <a:ext cx="3026664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assists the review, but a human approves. Clear criteria for what can pass and what must go through an engineer.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4"/>
          <p:cNvSpPr/>
          <p:nvPr/>
        </p:nvSpPr>
        <p:spPr>
          <a:xfrm>
            <a:off x="4407408" y="4014216"/>
            <a:ext cx="3593592" cy="1965960"/>
          </a:xfrm>
          <a:prstGeom prst="roundRect">
            <a:avLst>
              <a:gd fmla="val 465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4"/>
          <p:cNvSpPr/>
          <p:nvPr/>
        </p:nvSpPr>
        <p:spPr>
          <a:xfrm>
            <a:off x="4700016" y="4288536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2" name="Google Shape;612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3087" y="4441607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14"/>
          <p:cNvSpPr/>
          <p:nvPr/>
        </p:nvSpPr>
        <p:spPr>
          <a:xfrm>
            <a:off x="5394960" y="4306824"/>
            <a:ext cx="2404872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Team playbook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4"/>
          <p:cNvSpPr/>
          <p:nvPr/>
        </p:nvSpPr>
        <p:spPr>
          <a:xfrm>
            <a:off x="4718304" y="4928616"/>
            <a:ext cx="3026664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One document: when, how and with what to use AI. Onboarding new people in hours, not weeks.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4"/>
          <p:cNvSpPr/>
          <p:nvPr/>
        </p:nvSpPr>
        <p:spPr>
          <a:xfrm>
            <a:off x="8247888" y="4014216"/>
            <a:ext cx="3593592" cy="1965960"/>
          </a:xfrm>
          <a:prstGeom prst="roundRect">
            <a:avLst>
              <a:gd fmla="val 465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4"/>
          <p:cNvSpPr/>
          <p:nvPr/>
        </p:nvSpPr>
        <p:spPr>
          <a:xfrm>
            <a:off x="8540496" y="4288536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7" name="Google Shape;61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93567" y="4441607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4"/>
          <p:cNvSpPr/>
          <p:nvPr/>
        </p:nvSpPr>
        <p:spPr>
          <a:xfrm>
            <a:off x="9235440" y="4306824"/>
            <a:ext cx="2404872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Security rules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4"/>
          <p:cNvSpPr/>
          <p:nvPr/>
        </p:nvSpPr>
        <p:spPr>
          <a:xfrm>
            <a:off x="8558784" y="4928616"/>
            <a:ext cx="3026664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What may be sent to the model, how to protect sensitive data and intellectual property.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4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4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61F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5"/>
          <p:cNvSpPr/>
          <p:nvPr/>
        </p:nvSpPr>
        <p:spPr>
          <a:xfrm>
            <a:off x="-2286000" y="-2286000"/>
            <a:ext cx="6400800" cy="6400800"/>
          </a:xfrm>
          <a:prstGeom prst="ellipse">
            <a:avLst/>
          </a:prstGeom>
          <a:solidFill>
            <a:srgbClr val="2C313D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5"/>
          <p:cNvSpPr/>
          <p:nvPr/>
        </p:nvSpPr>
        <p:spPr>
          <a:xfrm>
            <a:off x="8686800" y="3200400"/>
            <a:ext cx="5943600" cy="5943600"/>
          </a:xfrm>
          <a:prstGeom prst="ellipse">
            <a:avLst/>
          </a:prstGeom>
          <a:solidFill>
            <a:srgbClr val="4F46E5">
              <a:alpha val="1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5"/>
          <p:cNvSpPr/>
          <p:nvPr/>
        </p:nvSpPr>
        <p:spPr>
          <a:xfrm>
            <a:off x="822960" y="155448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400"/>
              <a:buFont typeface="Lato"/>
              <a:buNone/>
            </a:pPr>
            <a:r>
              <a:rPr b="1" i="0" lang="en-US" sz="14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PART 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5"/>
          <p:cNvSpPr/>
          <p:nvPr/>
        </p:nvSpPr>
        <p:spPr>
          <a:xfrm>
            <a:off x="804672" y="2011680"/>
            <a:ext cx="1042416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Montserrat"/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Training program</a:t>
            </a:r>
            <a:endParaRPr b="0" i="0" sz="4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Montserrat"/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in-situ rollout</a:t>
            </a:r>
            <a:endParaRPr b="0" i="0" sz="4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5"/>
          <p:cNvSpPr/>
          <p:nvPr/>
        </p:nvSpPr>
        <p:spPr>
          <a:xfrm>
            <a:off x="822960" y="3977640"/>
            <a:ext cx="93268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650"/>
              <a:buFont typeface="Lato"/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From shared foundations, through work on your real projects, to a standard and cost control across the whole team.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15"/>
          <p:cNvCxnSpPr/>
          <p:nvPr/>
        </p:nvCxnSpPr>
        <p:spPr>
          <a:xfrm flipH="1" rot="10800000">
            <a:off x="619466" y="5618637"/>
            <a:ext cx="615852" cy="703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3" name="Google Shape;633;p15"/>
          <p:cNvCxnSpPr/>
          <p:nvPr/>
        </p:nvCxnSpPr>
        <p:spPr>
          <a:xfrm>
            <a:off x="619466" y="5625669"/>
            <a:ext cx="1370317" cy="9839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4" name="Google Shape;634;p15"/>
          <p:cNvCxnSpPr/>
          <p:nvPr/>
        </p:nvCxnSpPr>
        <p:spPr>
          <a:xfrm>
            <a:off x="1235318" y="5618637"/>
            <a:ext cx="754464" cy="10543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5" name="Google Shape;635;p15"/>
          <p:cNvCxnSpPr/>
          <p:nvPr/>
        </p:nvCxnSpPr>
        <p:spPr>
          <a:xfrm>
            <a:off x="1235318" y="5618637"/>
            <a:ext cx="1127287" cy="53095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6" name="Google Shape;636;p15"/>
          <p:cNvCxnSpPr/>
          <p:nvPr/>
        </p:nvCxnSpPr>
        <p:spPr>
          <a:xfrm>
            <a:off x="1989783" y="5724068"/>
            <a:ext cx="372823" cy="42552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p15"/>
          <p:cNvCxnSpPr/>
          <p:nvPr/>
        </p:nvCxnSpPr>
        <p:spPr>
          <a:xfrm flipH="1" rot="10800000">
            <a:off x="1989783" y="5545634"/>
            <a:ext cx="1074773" cy="17843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15"/>
          <p:cNvCxnSpPr/>
          <p:nvPr/>
        </p:nvCxnSpPr>
        <p:spPr>
          <a:xfrm flipH="1" rot="10800000">
            <a:off x="2362606" y="5545634"/>
            <a:ext cx="701951" cy="60395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p15"/>
          <p:cNvCxnSpPr/>
          <p:nvPr/>
        </p:nvCxnSpPr>
        <p:spPr>
          <a:xfrm>
            <a:off x="2362606" y="6149589"/>
            <a:ext cx="970967" cy="3705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0" name="Google Shape;640;p15"/>
          <p:cNvCxnSpPr/>
          <p:nvPr/>
        </p:nvCxnSpPr>
        <p:spPr>
          <a:xfrm>
            <a:off x="3064556" y="5545634"/>
            <a:ext cx="269016" cy="6410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15"/>
          <p:cNvCxnSpPr/>
          <p:nvPr/>
        </p:nvCxnSpPr>
        <p:spPr>
          <a:xfrm>
            <a:off x="3064556" y="5545634"/>
            <a:ext cx="903798" cy="35635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2" name="Google Shape;642;p15"/>
          <p:cNvCxnSpPr/>
          <p:nvPr/>
        </p:nvCxnSpPr>
        <p:spPr>
          <a:xfrm>
            <a:off x="3064556" y="5545634"/>
            <a:ext cx="1164266" cy="25966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3" name="Google Shape;643;p15"/>
          <p:cNvCxnSpPr/>
          <p:nvPr/>
        </p:nvCxnSpPr>
        <p:spPr>
          <a:xfrm flipH="1" rot="10800000">
            <a:off x="3333573" y="5901992"/>
            <a:ext cx="634782" cy="28465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4" name="Google Shape;644;p15"/>
          <p:cNvCxnSpPr/>
          <p:nvPr/>
        </p:nvCxnSpPr>
        <p:spPr>
          <a:xfrm flipH="1" rot="10800000">
            <a:off x="3333573" y="5805303"/>
            <a:ext cx="895249" cy="38134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5" name="Google Shape;645;p15"/>
          <p:cNvCxnSpPr/>
          <p:nvPr/>
        </p:nvCxnSpPr>
        <p:spPr>
          <a:xfrm flipH="1" rot="10800000">
            <a:off x="3968354" y="5805303"/>
            <a:ext cx="260468" cy="966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6" name="Google Shape;646;p15"/>
          <p:cNvCxnSpPr/>
          <p:nvPr/>
        </p:nvCxnSpPr>
        <p:spPr>
          <a:xfrm flipH="1" rot="10800000">
            <a:off x="3968354" y="5537953"/>
            <a:ext cx="1099199" cy="36403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7" name="Google Shape;647;p15"/>
          <p:cNvCxnSpPr/>
          <p:nvPr/>
        </p:nvCxnSpPr>
        <p:spPr>
          <a:xfrm flipH="1" rot="10800000">
            <a:off x="4228822" y="5537953"/>
            <a:ext cx="838731" cy="26735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8" name="Google Shape;648;p15"/>
          <p:cNvCxnSpPr/>
          <p:nvPr/>
        </p:nvCxnSpPr>
        <p:spPr>
          <a:xfrm>
            <a:off x="4228822" y="5805303"/>
            <a:ext cx="1405733" cy="9682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9" name="Google Shape;649;p15"/>
          <p:cNvCxnSpPr/>
          <p:nvPr/>
        </p:nvCxnSpPr>
        <p:spPr>
          <a:xfrm>
            <a:off x="5067553" y="5537953"/>
            <a:ext cx="567002" cy="36417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0" name="Google Shape;650;p15"/>
          <p:cNvCxnSpPr/>
          <p:nvPr/>
        </p:nvCxnSpPr>
        <p:spPr>
          <a:xfrm>
            <a:off x="5067553" y="5537953"/>
            <a:ext cx="1045463" cy="35006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1" name="Google Shape;651;p15"/>
          <p:cNvCxnSpPr/>
          <p:nvPr/>
        </p:nvCxnSpPr>
        <p:spPr>
          <a:xfrm>
            <a:off x="5067553" y="5537953"/>
            <a:ext cx="1134956" cy="2373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2" name="Google Shape;652;p15"/>
          <p:cNvCxnSpPr/>
          <p:nvPr/>
        </p:nvCxnSpPr>
        <p:spPr>
          <a:xfrm flipH="1" rot="10800000">
            <a:off x="5634555" y="5888019"/>
            <a:ext cx="478461" cy="141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3" name="Google Shape;653;p15"/>
          <p:cNvCxnSpPr/>
          <p:nvPr/>
        </p:nvCxnSpPr>
        <p:spPr>
          <a:xfrm flipH="1" rot="10800000">
            <a:off x="5634555" y="5561684"/>
            <a:ext cx="567954" cy="34044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4" name="Google Shape;654;p15"/>
          <p:cNvCxnSpPr/>
          <p:nvPr/>
        </p:nvCxnSpPr>
        <p:spPr>
          <a:xfrm flipH="1" rot="10800000">
            <a:off x="5634555" y="5640376"/>
            <a:ext cx="1330967" cy="26175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5" name="Google Shape;655;p15"/>
          <p:cNvCxnSpPr/>
          <p:nvPr/>
        </p:nvCxnSpPr>
        <p:spPr>
          <a:xfrm flipH="1" rot="10800000">
            <a:off x="6113016" y="5561684"/>
            <a:ext cx="89492" cy="32633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6" name="Google Shape;656;p15"/>
          <p:cNvCxnSpPr/>
          <p:nvPr/>
        </p:nvCxnSpPr>
        <p:spPr>
          <a:xfrm flipH="1" rot="10800000">
            <a:off x="6113016" y="5640376"/>
            <a:ext cx="852506" cy="24764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7" name="Google Shape;657;p15"/>
          <p:cNvCxnSpPr/>
          <p:nvPr/>
        </p:nvCxnSpPr>
        <p:spPr>
          <a:xfrm>
            <a:off x="6113016" y="5888019"/>
            <a:ext cx="1021379" cy="16057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8" name="Google Shape;658;p15"/>
          <p:cNvCxnSpPr/>
          <p:nvPr/>
        </p:nvCxnSpPr>
        <p:spPr>
          <a:xfrm>
            <a:off x="6202509" y="5561684"/>
            <a:ext cx="763013" cy="7869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9" name="Google Shape;659;p15"/>
          <p:cNvCxnSpPr/>
          <p:nvPr/>
        </p:nvCxnSpPr>
        <p:spPr>
          <a:xfrm>
            <a:off x="6202509" y="5561684"/>
            <a:ext cx="931887" cy="4869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15"/>
          <p:cNvCxnSpPr/>
          <p:nvPr/>
        </p:nvCxnSpPr>
        <p:spPr>
          <a:xfrm>
            <a:off x="6202509" y="5561684"/>
            <a:ext cx="1327303" cy="18652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1" name="Google Shape;661;p15"/>
          <p:cNvCxnSpPr/>
          <p:nvPr/>
        </p:nvCxnSpPr>
        <p:spPr>
          <a:xfrm>
            <a:off x="6965522" y="5640376"/>
            <a:ext cx="168874" cy="40821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2" name="Google Shape;662;p15"/>
          <p:cNvCxnSpPr/>
          <p:nvPr/>
        </p:nvCxnSpPr>
        <p:spPr>
          <a:xfrm>
            <a:off x="6965522" y="5640376"/>
            <a:ext cx="564290" cy="10783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3" name="Google Shape;663;p15"/>
          <p:cNvCxnSpPr/>
          <p:nvPr/>
        </p:nvCxnSpPr>
        <p:spPr>
          <a:xfrm>
            <a:off x="6965522" y="5640376"/>
            <a:ext cx="1193576" cy="49560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4" name="Google Shape;664;p15"/>
          <p:cNvCxnSpPr/>
          <p:nvPr/>
        </p:nvCxnSpPr>
        <p:spPr>
          <a:xfrm flipH="1" rot="10800000">
            <a:off x="7134396" y="5748213"/>
            <a:ext cx="395416" cy="30038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5" name="Google Shape;665;p15"/>
          <p:cNvCxnSpPr/>
          <p:nvPr/>
        </p:nvCxnSpPr>
        <p:spPr>
          <a:xfrm>
            <a:off x="7134396" y="6048594"/>
            <a:ext cx="1024702" cy="873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6" name="Google Shape;666;p15"/>
          <p:cNvCxnSpPr/>
          <p:nvPr/>
        </p:nvCxnSpPr>
        <p:spPr>
          <a:xfrm>
            <a:off x="7529812" y="5748213"/>
            <a:ext cx="629286" cy="38777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7" name="Google Shape;667;p15"/>
          <p:cNvCxnSpPr/>
          <p:nvPr/>
        </p:nvCxnSpPr>
        <p:spPr>
          <a:xfrm>
            <a:off x="7529812" y="5748213"/>
            <a:ext cx="1148049" cy="2919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8" name="Google Shape;668;p15"/>
          <p:cNvCxnSpPr/>
          <p:nvPr/>
        </p:nvCxnSpPr>
        <p:spPr>
          <a:xfrm flipH="1" rot="10800000">
            <a:off x="8159098" y="5777403"/>
            <a:ext cx="518763" cy="35858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9" name="Google Shape;669;p15"/>
          <p:cNvCxnSpPr/>
          <p:nvPr/>
        </p:nvCxnSpPr>
        <p:spPr>
          <a:xfrm flipH="1" rot="10800000">
            <a:off x="8159098" y="5587912"/>
            <a:ext cx="1088207" cy="54807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0" name="Google Shape;670;p15"/>
          <p:cNvCxnSpPr/>
          <p:nvPr/>
        </p:nvCxnSpPr>
        <p:spPr>
          <a:xfrm flipH="1" rot="10800000">
            <a:off x="8677860" y="5587912"/>
            <a:ext cx="569445" cy="18949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1" name="Google Shape;671;p15"/>
          <p:cNvCxnSpPr/>
          <p:nvPr/>
        </p:nvCxnSpPr>
        <p:spPr>
          <a:xfrm>
            <a:off x="8677860" y="5777403"/>
            <a:ext cx="1328794" cy="33748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2" name="Google Shape;672;p15"/>
          <p:cNvCxnSpPr/>
          <p:nvPr/>
        </p:nvCxnSpPr>
        <p:spPr>
          <a:xfrm>
            <a:off x="9247305" y="5587912"/>
            <a:ext cx="759349" cy="52697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3" name="Google Shape;673;p15"/>
          <p:cNvCxnSpPr/>
          <p:nvPr/>
        </p:nvCxnSpPr>
        <p:spPr>
          <a:xfrm>
            <a:off x="9247305" y="5587912"/>
            <a:ext cx="1100420" cy="50578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" name="Google Shape;674;p15"/>
          <p:cNvCxnSpPr/>
          <p:nvPr/>
        </p:nvCxnSpPr>
        <p:spPr>
          <a:xfrm flipH="1" rot="10800000">
            <a:off x="10006654" y="6093698"/>
            <a:ext cx="341070" cy="211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5" name="Google Shape;675;p15"/>
          <p:cNvCxnSpPr/>
          <p:nvPr/>
        </p:nvCxnSpPr>
        <p:spPr>
          <a:xfrm flipH="1" rot="10800000">
            <a:off x="10006654" y="6100035"/>
            <a:ext cx="952648" cy="1485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10347725" y="6093698"/>
            <a:ext cx="611578" cy="633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7" name="Google Shape;677;p15"/>
          <p:cNvCxnSpPr/>
          <p:nvPr/>
        </p:nvCxnSpPr>
        <p:spPr>
          <a:xfrm flipH="1" rot="10800000">
            <a:off x="10347725" y="5831898"/>
            <a:ext cx="1171252" cy="26179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8" name="Google Shape;678;p15"/>
          <p:cNvCxnSpPr/>
          <p:nvPr/>
        </p:nvCxnSpPr>
        <p:spPr>
          <a:xfrm flipH="1" rot="10800000">
            <a:off x="10959303" y="5831898"/>
            <a:ext cx="559675" cy="26813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9" name="Google Shape;679;p15"/>
          <p:cNvSpPr/>
          <p:nvPr/>
        </p:nvSpPr>
        <p:spPr>
          <a:xfrm>
            <a:off x="550886" y="5557089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5"/>
          <p:cNvSpPr/>
          <p:nvPr/>
        </p:nvSpPr>
        <p:spPr>
          <a:xfrm>
            <a:off x="1189598" y="5572917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5"/>
          <p:cNvSpPr/>
          <p:nvPr/>
        </p:nvSpPr>
        <p:spPr>
          <a:xfrm>
            <a:off x="1944063" y="5678348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5"/>
          <p:cNvSpPr/>
          <p:nvPr/>
        </p:nvSpPr>
        <p:spPr>
          <a:xfrm>
            <a:off x="2316886" y="6103869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5"/>
          <p:cNvSpPr/>
          <p:nvPr/>
        </p:nvSpPr>
        <p:spPr>
          <a:xfrm>
            <a:off x="2995976" y="5477054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5"/>
          <p:cNvSpPr/>
          <p:nvPr/>
        </p:nvSpPr>
        <p:spPr>
          <a:xfrm>
            <a:off x="3287853" y="6140924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5"/>
          <p:cNvSpPr/>
          <p:nvPr/>
        </p:nvSpPr>
        <p:spPr>
          <a:xfrm>
            <a:off x="3922634" y="5856272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15"/>
          <p:cNvSpPr/>
          <p:nvPr/>
        </p:nvSpPr>
        <p:spPr>
          <a:xfrm>
            <a:off x="4183102" y="5759583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5"/>
          <p:cNvSpPr/>
          <p:nvPr/>
        </p:nvSpPr>
        <p:spPr>
          <a:xfrm>
            <a:off x="4998973" y="5469373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5"/>
          <p:cNvSpPr/>
          <p:nvPr/>
        </p:nvSpPr>
        <p:spPr>
          <a:xfrm>
            <a:off x="5588835" y="5856409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5"/>
          <p:cNvSpPr/>
          <p:nvPr/>
        </p:nvSpPr>
        <p:spPr>
          <a:xfrm>
            <a:off x="6067296" y="5842299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5"/>
          <p:cNvSpPr/>
          <p:nvPr/>
        </p:nvSpPr>
        <p:spPr>
          <a:xfrm>
            <a:off x="6156789" y="5515964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5"/>
          <p:cNvSpPr/>
          <p:nvPr/>
        </p:nvSpPr>
        <p:spPr>
          <a:xfrm>
            <a:off x="6896942" y="5571796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5"/>
          <p:cNvSpPr/>
          <p:nvPr/>
        </p:nvSpPr>
        <p:spPr>
          <a:xfrm>
            <a:off x="7088676" y="6002874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5"/>
          <p:cNvSpPr/>
          <p:nvPr/>
        </p:nvSpPr>
        <p:spPr>
          <a:xfrm>
            <a:off x="7484092" y="5702493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5"/>
          <p:cNvSpPr/>
          <p:nvPr/>
        </p:nvSpPr>
        <p:spPr>
          <a:xfrm>
            <a:off x="8113378" y="6090263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5"/>
          <p:cNvSpPr/>
          <p:nvPr/>
        </p:nvSpPr>
        <p:spPr>
          <a:xfrm>
            <a:off x="8609280" y="5708823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5"/>
          <p:cNvSpPr/>
          <p:nvPr/>
        </p:nvSpPr>
        <p:spPr>
          <a:xfrm>
            <a:off x="9201585" y="5542192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5"/>
          <p:cNvSpPr/>
          <p:nvPr/>
        </p:nvSpPr>
        <p:spPr>
          <a:xfrm>
            <a:off x="9960934" y="6069166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5"/>
          <p:cNvSpPr/>
          <p:nvPr/>
        </p:nvSpPr>
        <p:spPr>
          <a:xfrm>
            <a:off x="10302005" y="6047978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5"/>
          <p:cNvSpPr/>
          <p:nvPr/>
        </p:nvSpPr>
        <p:spPr>
          <a:xfrm>
            <a:off x="10890723" y="6031455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5"/>
          <p:cNvSpPr/>
          <p:nvPr/>
        </p:nvSpPr>
        <p:spPr>
          <a:xfrm>
            <a:off x="11473257" y="5786178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15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6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PROGRAM STRUCTURE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6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Two tracks: a shared foundation and rollout in production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6"/>
          <p:cNvSpPr/>
          <p:nvPr/>
        </p:nvSpPr>
        <p:spPr>
          <a:xfrm>
            <a:off x="566928" y="1874520"/>
            <a:ext cx="5413248" cy="3977640"/>
          </a:xfrm>
          <a:prstGeom prst="roundRect">
            <a:avLst>
              <a:gd fmla="val 2299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6"/>
          <p:cNvSpPr/>
          <p:nvPr/>
        </p:nvSpPr>
        <p:spPr>
          <a:xfrm>
            <a:off x="566928" y="1874520"/>
            <a:ext cx="5413248" cy="1143000"/>
          </a:xfrm>
          <a:prstGeom prst="roundRect">
            <a:avLst>
              <a:gd fmla="val 8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6"/>
          <p:cNvSpPr/>
          <p:nvPr/>
        </p:nvSpPr>
        <p:spPr>
          <a:xfrm>
            <a:off x="566928" y="2514600"/>
            <a:ext cx="5413248" cy="50292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6"/>
          <p:cNvSpPr/>
          <p:nvPr/>
        </p:nvSpPr>
        <p:spPr>
          <a:xfrm>
            <a:off x="932688" y="2148840"/>
            <a:ext cx="603504" cy="603504"/>
          </a:xfrm>
          <a:prstGeom prst="roundRect">
            <a:avLst>
              <a:gd fmla="val 3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13" name="Google Shape;7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634" y="231178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6"/>
          <p:cNvSpPr/>
          <p:nvPr/>
        </p:nvSpPr>
        <p:spPr>
          <a:xfrm>
            <a:off x="1664208" y="2112264"/>
            <a:ext cx="413308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TRACK 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6"/>
          <p:cNvSpPr/>
          <p:nvPr/>
        </p:nvSpPr>
        <p:spPr>
          <a:xfrm>
            <a:off x="1664208" y="2350008"/>
            <a:ext cx="4133088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Initial training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6"/>
          <p:cNvSpPr/>
          <p:nvPr/>
        </p:nvSpPr>
        <p:spPr>
          <a:xfrm>
            <a:off x="950976" y="3081528"/>
            <a:ext cx="4681728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300"/>
              <a:buFont typeface="Lato"/>
              <a:buNone/>
            </a:pPr>
            <a:r>
              <a:rPr b="0" i="1" lang="en-US" sz="13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A shared language and foundation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17" name="Google Shape;7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3575304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6"/>
          <p:cNvSpPr/>
          <p:nvPr/>
        </p:nvSpPr>
        <p:spPr>
          <a:xfrm>
            <a:off x="1316736" y="3502152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Workshop for the whole team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19" name="Google Shape;7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4050792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6"/>
          <p:cNvSpPr/>
          <p:nvPr/>
        </p:nvSpPr>
        <p:spPr>
          <a:xfrm>
            <a:off x="1316736" y="3977640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Fundamentals, prompting, tools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21" name="Google Shape;7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4526280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6"/>
          <p:cNvSpPr/>
          <p:nvPr/>
        </p:nvSpPr>
        <p:spPr>
          <a:xfrm>
            <a:off x="1316736" y="4453128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Workflows for your stack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23" name="Google Shape;7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5001768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6"/>
          <p:cNvSpPr/>
          <p:nvPr/>
        </p:nvSpPr>
        <p:spPr>
          <a:xfrm>
            <a:off x="1316736" y="4928616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Security and costs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6"/>
          <p:cNvSpPr/>
          <p:nvPr/>
        </p:nvSpPr>
        <p:spPr>
          <a:xfrm>
            <a:off x="950976" y="5248656"/>
            <a:ext cx="4645152" cy="438912"/>
          </a:xfrm>
          <a:prstGeom prst="roundRect">
            <a:avLst>
              <a:gd fmla="val 16667" name="adj"/>
            </a:avLst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6"/>
          <p:cNvSpPr/>
          <p:nvPr/>
        </p:nvSpPr>
        <p:spPr>
          <a:xfrm>
            <a:off x="950976" y="5248656"/>
            <a:ext cx="464515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≈ 2 days · entire tech team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6"/>
          <p:cNvSpPr/>
          <p:nvPr/>
        </p:nvSpPr>
        <p:spPr>
          <a:xfrm>
            <a:off x="6227064" y="1874520"/>
            <a:ext cx="5413248" cy="3977640"/>
          </a:xfrm>
          <a:prstGeom prst="roundRect">
            <a:avLst>
              <a:gd fmla="val 2299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6"/>
          <p:cNvSpPr/>
          <p:nvPr/>
        </p:nvSpPr>
        <p:spPr>
          <a:xfrm>
            <a:off x="6227064" y="1874520"/>
            <a:ext cx="5413248" cy="1143000"/>
          </a:xfrm>
          <a:prstGeom prst="roundRect">
            <a:avLst>
              <a:gd fmla="val 8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6"/>
          <p:cNvSpPr/>
          <p:nvPr/>
        </p:nvSpPr>
        <p:spPr>
          <a:xfrm>
            <a:off x="6227064" y="2514600"/>
            <a:ext cx="5413248" cy="50292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16"/>
          <p:cNvSpPr/>
          <p:nvPr/>
        </p:nvSpPr>
        <p:spPr>
          <a:xfrm>
            <a:off x="6592824" y="2148840"/>
            <a:ext cx="603504" cy="603504"/>
          </a:xfrm>
          <a:prstGeom prst="roundRect">
            <a:avLst>
              <a:gd fmla="val 3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31" name="Google Shape;7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5770" y="231178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6"/>
          <p:cNvSpPr/>
          <p:nvPr/>
        </p:nvSpPr>
        <p:spPr>
          <a:xfrm>
            <a:off x="7324344" y="2112264"/>
            <a:ext cx="413308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TRACK B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6"/>
          <p:cNvSpPr/>
          <p:nvPr/>
        </p:nvSpPr>
        <p:spPr>
          <a:xfrm>
            <a:off x="7324344" y="2350008"/>
            <a:ext cx="4133088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In-situ rollout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6"/>
          <p:cNvSpPr/>
          <p:nvPr/>
        </p:nvSpPr>
        <p:spPr>
          <a:xfrm>
            <a:off x="6611112" y="3081528"/>
            <a:ext cx="4681728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366F1"/>
              </a:buClr>
              <a:buSzPts val="1300"/>
              <a:buFont typeface="Lato"/>
              <a:buNone/>
            </a:pPr>
            <a:r>
              <a:rPr b="0" i="1" lang="en-US" sz="1300" u="none" cap="none" strike="noStrike">
                <a:solidFill>
                  <a:srgbClr val="6366F1"/>
                </a:solidFill>
                <a:latin typeface="Lato"/>
                <a:ea typeface="Lato"/>
                <a:cs typeface="Lato"/>
                <a:sym typeface="Lato"/>
              </a:rPr>
              <a:t>Acceleration on real projects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35" name="Google Shape;73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44" y="3575304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6"/>
          <p:cNvSpPr/>
          <p:nvPr/>
        </p:nvSpPr>
        <p:spPr>
          <a:xfrm>
            <a:off x="6976872" y="3502152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Working side by side on your real projects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37" name="Google Shape;73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44" y="4050792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6"/>
          <p:cNvSpPr/>
          <p:nvPr/>
        </p:nvSpPr>
        <p:spPr>
          <a:xfrm>
            <a:off x="6976872" y="3977640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Building rules, prompts and skills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39" name="Google Shape;73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44" y="4526280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6"/>
          <p:cNvSpPr/>
          <p:nvPr/>
        </p:nvSpPr>
        <p:spPr>
          <a:xfrm>
            <a:off x="6976872" y="4453128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Setting up cost control live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41" name="Google Shape;74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44" y="5001768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6"/>
          <p:cNvSpPr/>
          <p:nvPr/>
        </p:nvSpPr>
        <p:spPr>
          <a:xfrm>
            <a:off x="6976872" y="4928616"/>
            <a:ext cx="431596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Measuring results from week 1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6"/>
          <p:cNvSpPr/>
          <p:nvPr/>
        </p:nvSpPr>
        <p:spPr>
          <a:xfrm>
            <a:off x="6611112" y="5248656"/>
            <a:ext cx="4645152" cy="438912"/>
          </a:xfrm>
          <a:prstGeom prst="roundRect">
            <a:avLst>
              <a:gd fmla="val 16667" name="adj"/>
            </a:avLst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16"/>
          <p:cNvSpPr/>
          <p:nvPr/>
        </p:nvSpPr>
        <p:spPr>
          <a:xfrm>
            <a:off x="6611112" y="5248656"/>
            <a:ext cx="464515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C2D12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7C2D12"/>
                </a:solidFill>
                <a:latin typeface="Lato"/>
                <a:ea typeface="Lato"/>
                <a:cs typeface="Lato"/>
                <a:sym typeface="Lato"/>
              </a:rPr>
              <a:t>2–4 weeks · 1–2 pilot projects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6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6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7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TRACK A · WHAT THE TEAM WILL LEARN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7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Six practical competencies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7"/>
          <p:cNvSpPr/>
          <p:nvPr/>
        </p:nvSpPr>
        <p:spPr>
          <a:xfrm>
            <a:off x="566928" y="1783080"/>
            <a:ext cx="3593592" cy="1847088"/>
          </a:xfrm>
          <a:prstGeom prst="roundRect">
            <a:avLst>
              <a:gd fmla="val 495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859536" y="2057400"/>
            <a:ext cx="585216" cy="585216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56" name="Google Shape;7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544" y="2215408"/>
            <a:ext cx="269199" cy="2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17"/>
          <p:cNvSpPr/>
          <p:nvPr/>
        </p:nvSpPr>
        <p:spPr>
          <a:xfrm>
            <a:off x="3447288" y="2039112"/>
            <a:ext cx="420624" cy="420624"/>
          </a:xfrm>
          <a:prstGeom prst="ellipse">
            <a:avLst/>
          </a:prstGeom>
          <a:solidFill>
            <a:srgbClr val="E0E3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7"/>
          <p:cNvSpPr/>
          <p:nvPr/>
        </p:nvSpPr>
        <p:spPr>
          <a:xfrm>
            <a:off x="3447288" y="203911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7"/>
          <p:cNvSpPr/>
          <p:nvPr/>
        </p:nvSpPr>
        <p:spPr>
          <a:xfrm>
            <a:off x="859536" y="2734056"/>
            <a:ext cx="30449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Preparing the project for AI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17"/>
          <p:cNvSpPr/>
          <p:nvPr/>
        </p:nvSpPr>
        <p:spPr>
          <a:xfrm>
            <a:off x="877824" y="3154680"/>
            <a:ext cx="30266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Repo structure, context and conventions ready for effective work with the model.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17"/>
          <p:cNvSpPr/>
          <p:nvPr/>
        </p:nvSpPr>
        <p:spPr>
          <a:xfrm>
            <a:off x="4407408" y="1783080"/>
            <a:ext cx="3593592" cy="1847088"/>
          </a:xfrm>
          <a:prstGeom prst="roundRect">
            <a:avLst>
              <a:gd fmla="val 495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7"/>
          <p:cNvSpPr/>
          <p:nvPr/>
        </p:nvSpPr>
        <p:spPr>
          <a:xfrm>
            <a:off x="4700016" y="2057400"/>
            <a:ext cx="585216" cy="585216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63" name="Google Shape;76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8024" y="2215408"/>
            <a:ext cx="269199" cy="2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17"/>
          <p:cNvSpPr/>
          <p:nvPr/>
        </p:nvSpPr>
        <p:spPr>
          <a:xfrm>
            <a:off x="7287768" y="2039112"/>
            <a:ext cx="420624" cy="420624"/>
          </a:xfrm>
          <a:prstGeom prst="ellipse">
            <a:avLst/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17"/>
          <p:cNvSpPr/>
          <p:nvPr/>
        </p:nvSpPr>
        <p:spPr>
          <a:xfrm>
            <a:off x="7287768" y="203911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38CA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338C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7"/>
          <p:cNvSpPr/>
          <p:nvPr/>
        </p:nvSpPr>
        <p:spPr>
          <a:xfrm>
            <a:off x="4700016" y="2734056"/>
            <a:ext cx="30449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CI/CD built with AI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17"/>
          <p:cNvSpPr/>
          <p:nvPr/>
        </p:nvSpPr>
        <p:spPr>
          <a:xfrm>
            <a:off x="4718304" y="3154680"/>
            <a:ext cx="30266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CI/CD pipelines, build scripts and automatic fixing of broken builds.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7"/>
          <p:cNvSpPr/>
          <p:nvPr/>
        </p:nvSpPr>
        <p:spPr>
          <a:xfrm>
            <a:off x="8247888" y="1783080"/>
            <a:ext cx="3593592" cy="1847088"/>
          </a:xfrm>
          <a:prstGeom prst="roundRect">
            <a:avLst>
              <a:gd fmla="val 495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7"/>
          <p:cNvSpPr/>
          <p:nvPr/>
        </p:nvSpPr>
        <p:spPr>
          <a:xfrm>
            <a:off x="8540496" y="2057400"/>
            <a:ext cx="585216" cy="585216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70" name="Google Shape;77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8504" y="2215408"/>
            <a:ext cx="269199" cy="2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17"/>
          <p:cNvSpPr/>
          <p:nvPr/>
        </p:nvSpPr>
        <p:spPr>
          <a:xfrm>
            <a:off x="11128248" y="2039112"/>
            <a:ext cx="420624" cy="420624"/>
          </a:xfrm>
          <a:prstGeom prst="ellipse">
            <a:avLst/>
          </a:prstGeom>
          <a:solidFill>
            <a:srgbClr val="E0E3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7"/>
          <p:cNvSpPr/>
          <p:nvPr/>
        </p:nvSpPr>
        <p:spPr>
          <a:xfrm>
            <a:off x="11128248" y="203911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7"/>
          <p:cNvSpPr/>
          <p:nvPr/>
        </p:nvSpPr>
        <p:spPr>
          <a:xfrm>
            <a:off x="8540496" y="2734056"/>
            <a:ext cx="30449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Tests generated with AI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7"/>
          <p:cNvSpPr/>
          <p:nvPr/>
        </p:nvSpPr>
        <p:spPr>
          <a:xfrm>
            <a:off x="8558784" y="3154680"/>
            <a:ext cx="30266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Unit, integration and edge — coverage where it's missing today.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7"/>
          <p:cNvSpPr/>
          <p:nvPr/>
        </p:nvSpPr>
        <p:spPr>
          <a:xfrm>
            <a:off x="566928" y="3831336"/>
            <a:ext cx="3593592" cy="1847088"/>
          </a:xfrm>
          <a:prstGeom prst="roundRect">
            <a:avLst>
              <a:gd fmla="val 495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17"/>
          <p:cNvSpPr/>
          <p:nvPr/>
        </p:nvSpPr>
        <p:spPr>
          <a:xfrm>
            <a:off x="859536" y="4105656"/>
            <a:ext cx="585216" cy="585216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77" name="Google Shape;77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544" y="4263664"/>
            <a:ext cx="269199" cy="2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7"/>
          <p:cNvSpPr/>
          <p:nvPr/>
        </p:nvSpPr>
        <p:spPr>
          <a:xfrm>
            <a:off x="3447288" y="4087368"/>
            <a:ext cx="420624" cy="420624"/>
          </a:xfrm>
          <a:prstGeom prst="ellipse">
            <a:avLst/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7"/>
          <p:cNvSpPr/>
          <p:nvPr/>
        </p:nvSpPr>
        <p:spPr>
          <a:xfrm>
            <a:off x="3447288" y="4087368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38CA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338C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7"/>
          <p:cNvSpPr/>
          <p:nvPr/>
        </p:nvSpPr>
        <p:spPr>
          <a:xfrm>
            <a:off x="859536" y="4782312"/>
            <a:ext cx="30449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Deployment &amp; documentation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7"/>
          <p:cNvSpPr/>
          <p:nvPr/>
        </p:nvSpPr>
        <p:spPr>
          <a:xfrm>
            <a:off x="877824" y="5202936"/>
            <a:ext cx="30266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Automated deployments plus README, API and changelog generated with AI.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7"/>
          <p:cNvSpPr/>
          <p:nvPr/>
        </p:nvSpPr>
        <p:spPr>
          <a:xfrm>
            <a:off x="4407408" y="3831336"/>
            <a:ext cx="3593592" cy="1847088"/>
          </a:xfrm>
          <a:prstGeom prst="roundRect">
            <a:avLst>
              <a:gd fmla="val 495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7"/>
          <p:cNvSpPr/>
          <p:nvPr/>
        </p:nvSpPr>
        <p:spPr>
          <a:xfrm>
            <a:off x="4700016" y="4105656"/>
            <a:ext cx="585216" cy="585216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84" name="Google Shape;78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8024" y="4263664"/>
            <a:ext cx="269199" cy="2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7"/>
          <p:cNvSpPr/>
          <p:nvPr/>
        </p:nvSpPr>
        <p:spPr>
          <a:xfrm>
            <a:off x="7287768" y="4087368"/>
            <a:ext cx="420624" cy="420624"/>
          </a:xfrm>
          <a:prstGeom prst="ellipse">
            <a:avLst/>
          </a:prstGeom>
          <a:solidFill>
            <a:srgbClr val="E0E3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7287768" y="4087368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7"/>
          <p:cNvSpPr/>
          <p:nvPr/>
        </p:nvSpPr>
        <p:spPr>
          <a:xfrm>
            <a:off x="4700016" y="4782312"/>
            <a:ext cx="30449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Claude.md — context &amp; knowledge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17"/>
          <p:cNvSpPr/>
          <p:nvPr/>
        </p:nvSpPr>
        <p:spPr>
          <a:xfrm>
            <a:off x="4718304" y="5202936"/>
            <a:ext cx="30266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Capturing domain knowledge about the products in a file the AI uses.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17"/>
          <p:cNvSpPr/>
          <p:nvPr/>
        </p:nvSpPr>
        <p:spPr>
          <a:xfrm>
            <a:off x="8247888" y="3831336"/>
            <a:ext cx="3593592" cy="1847088"/>
          </a:xfrm>
          <a:prstGeom prst="roundRect">
            <a:avLst>
              <a:gd fmla="val 495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7"/>
          <p:cNvSpPr/>
          <p:nvPr/>
        </p:nvSpPr>
        <p:spPr>
          <a:xfrm>
            <a:off x="8540496" y="4105656"/>
            <a:ext cx="585216" cy="585216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91" name="Google Shape;79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98504" y="4263664"/>
            <a:ext cx="269199" cy="2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17"/>
          <p:cNvSpPr/>
          <p:nvPr/>
        </p:nvSpPr>
        <p:spPr>
          <a:xfrm>
            <a:off x="11128248" y="4087368"/>
            <a:ext cx="420624" cy="420624"/>
          </a:xfrm>
          <a:prstGeom prst="ellipse">
            <a:avLst/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17"/>
          <p:cNvSpPr/>
          <p:nvPr/>
        </p:nvSpPr>
        <p:spPr>
          <a:xfrm>
            <a:off x="11128248" y="4087368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38CA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338C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7"/>
          <p:cNvSpPr/>
          <p:nvPr/>
        </p:nvSpPr>
        <p:spPr>
          <a:xfrm>
            <a:off x="8540496" y="4782312"/>
            <a:ext cx="30449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Maintenance &amp; diagnostics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17"/>
          <p:cNvSpPr/>
          <p:nvPr/>
        </p:nvSpPr>
        <p:spPr>
          <a:xfrm>
            <a:off x="8558784" y="5202936"/>
            <a:ext cx="30266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Log analysis, debugging and quick hotfixes with AI.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7"/>
          <p:cNvSpPr/>
          <p:nvPr/>
        </p:nvSpPr>
        <p:spPr>
          <a:xfrm>
            <a:off x="566928" y="5852160"/>
            <a:ext cx="11057839" cy="548640"/>
          </a:xfrm>
          <a:prstGeom prst="roundRect">
            <a:avLst>
              <a:gd fmla="val 16667" name="adj"/>
            </a:avLst>
          </a:prstGeom>
          <a:solidFill>
            <a:srgbClr val="EEF0FE"/>
          </a:solidFill>
          <a:ln cap="flat" cmpd="sng" w="12700">
            <a:solidFill>
              <a:srgbClr val="E0E3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7"/>
          <p:cNvSpPr/>
          <p:nvPr/>
        </p:nvSpPr>
        <p:spPr>
          <a:xfrm>
            <a:off x="822960" y="5852160"/>
            <a:ext cx="10600639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Lato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Hands-on format  </a:t>
            </a:r>
            <a:r>
              <a:rPr b="0" i="0" lang="en-US" sz="13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·  everything practiced on your repos and real tasks, not on examples from the internet.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7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7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8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DOMAIN KNOWLEDGE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8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Claude.md — project memory and team context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8"/>
          <p:cNvSpPr/>
          <p:nvPr/>
        </p:nvSpPr>
        <p:spPr>
          <a:xfrm>
            <a:off x="566928" y="1828800"/>
            <a:ext cx="5486400" cy="4160520"/>
          </a:xfrm>
          <a:prstGeom prst="roundRect">
            <a:avLst>
              <a:gd fmla="val 2637" name="adj"/>
            </a:avLst>
          </a:prstGeom>
          <a:solidFill>
            <a:srgbClr val="14161F"/>
          </a:solidFill>
          <a:ln>
            <a:noFill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8"/>
          <p:cNvSpPr/>
          <p:nvPr/>
        </p:nvSpPr>
        <p:spPr>
          <a:xfrm>
            <a:off x="950976" y="2194560"/>
            <a:ext cx="676656" cy="676656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09" name="Google Shape;8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673" y="2377257"/>
            <a:ext cx="311262" cy="3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8"/>
          <p:cNvSpPr/>
          <p:nvPr/>
        </p:nvSpPr>
        <p:spPr>
          <a:xfrm>
            <a:off x="1801368" y="2194560"/>
            <a:ext cx="40233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Lasting context for AI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18"/>
          <p:cNvSpPr/>
          <p:nvPr/>
        </p:nvSpPr>
        <p:spPr>
          <a:xfrm>
            <a:off x="978408" y="3063240"/>
            <a:ext cx="46634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One file in the repo that tells the model how you work: stack, architecture, conventions and domain glossary. Knowledge stops living only in people's heads.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8"/>
          <p:cNvSpPr/>
          <p:nvPr/>
        </p:nvSpPr>
        <p:spPr>
          <a:xfrm>
            <a:off x="978408" y="4069080"/>
            <a:ext cx="46634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100"/>
              <a:buFont typeface="Lato"/>
              <a:buNone/>
            </a:pPr>
            <a:r>
              <a:rPr b="1" i="0" lang="en-US" sz="11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WHAT YOU GET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13" name="Google Shape;8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4416552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8"/>
          <p:cNvSpPr/>
          <p:nvPr/>
        </p:nvSpPr>
        <p:spPr>
          <a:xfrm>
            <a:off x="1271016" y="4343400"/>
            <a:ext cx="43891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Consistency — everyone works in the same context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15" name="Google Shape;8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4800600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18"/>
          <p:cNvSpPr/>
          <p:nvPr/>
        </p:nvSpPr>
        <p:spPr>
          <a:xfrm>
            <a:off x="1271016" y="4727448"/>
            <a:ext cx="43891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Faster onboarding of new people — in hours, not weeks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17" name="Google Shape;8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5184648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8"/>
          <p:cNvSpPr/>
          <p:nvPr/>
        </p:nvSpPr>
        <p:spPr>
          <a:xfrm>
            <a:off x="1271016" y="5111496"/>
            <a:ext cx="43891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Less repeating of context = lower cost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19" name="Google Shape;8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5568696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8"/>
          <p:cNvSpPr/>
          <p:nvPr/>
        </p:nvSpPr>
        <p:spPr>
          <a:xfrm>
            <a:off x="1271016" y="5495544"/>
            <a:ext cx="43891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Knowledge doesn't vanish when someone leaves the team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8"/>
          <p:cNvSpPr/>
          <p:nvPr/>
        </p:nvSpPr>
        <p:spPr>
          <a:xfrm>
            <a:off x="6263640" y="1828800"/>
            <a:ext cx="5349240" cy="4160520"/>
          </a:xfrm>
          <a:prstGeom prst="roundRect">
            <a:avLst>
              <a:gd fmla="val 2198" name="adj"/>
            </a:avLst>
          </a:prstGeom>
          <a:solidFill>
            <a:srgbClr val="0D1A2B"/>
          </a:solidFill>
          <a:ln>
            <a:noFill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8"/>
          <p:cNvSpPr/>
          <p:nvPr/>
        </p:nvSpPr>
        <p:spPr>
          <a:xfrm>
            <a:off x="6556248" y="2084832"/>
            <a:ext cx="137160" cy="137160"/>
          </a:xfrm>
          <a:prstGeom prst="ellipse">
            <a:avLst/>
          </a:prstGeom>
          <a:solidFill>
            <a:srgbClr val="FF5F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8"/>
          <p:cNvSpPr/>
          <p:nvPr/>
        </p:nvSpPr>
        <p:spPr>
          <a:xfrm>
            <a:off x="6793992" y="2084832"/>
            <a:ext cx="137160" cy="137160"/>
          </a:xfrm>
          <a:prstGeom prst="ellipse">
            <a:avLst/>
          </a:prstGeom>
          <a:solidFill>
            <a:srgbClr val="FFBD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8"/>
          <p:cNvSpPr/>
          <p:nvPr/>
        </p:nvSpPr>
        <p:spPr>
          <a:xfrm>
            <a:off x="7031736" y="2084832"/>
            <a:ext cx="137160" cy="137160"/>
          </a:xfrm>
          <a:prstGeom prst="ellipse">
            <a:avLst/>
          </a:prstGeom>
          <a:solidFill>
            <a:srgbClr val="27C9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8"/>
          <p:cNvSpPr/>
          <p:nvPr/>
        </p:nvSpPr>
        <p:spPr>
          <a:xfrm>
            <a:off x="7635240" y="1993392"/>
            <a:ext cx="37947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9AA1A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CLAUDE.md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6" name="Google Shape;826;p18"/>
          <p:cNvCxnSpPr/>
          <p:nvPr/>
        </p:nvCxnSpPr>
        <p:spPr>
          <a:xfrm>
            <a:off x="6263640" y="2395728"/>
            <a:ext cx="5349240" cy="0"/>
          </a:xfrm>
          <a:prstGeom prst="straightConnector1">
            <a:avLst/>
          </a:prstGeom>
          <a:noFill/>
          <a:ln cap="flat" cmpd="sng" w="12700">
            <a:solidFill>
              <a:srgbClr val="1E3A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7" name="Google Shape;827;p18"/>
          <p:cNvSpPr/>
          <p:nvPr/>
        </p:nvSpPr>
        <p:spPr>
          <a:xfrm>
            <a:off x="6592824" y="2560320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B4FC"/>
              </a:buClr>
              <a:buSzPts val="1100"/>
              <a:buFont typeface="JetBrains Mono"/>
              <a:buNone/>
            </a:pPr>
            <a:r>
              <a:rPr b="1" i="0" lang="en-US" sz="1100" u="none" cap="none" strike="noStrike">
                <a:solidFill>
                  <a:srgbClr val="A5B4F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# Project: E-commerce platform (API + web)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18"/>
          <p:cNvSpPr/>
          <p:nvPr/>
        </p:nvSpPr>
        <p:spPr>
          <a:xfrm>
            <a:off x="6592824" y="2866644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D2FE"/>
              </a:buClr>
              <a:buSzPts val="1100"/>
              <a:buFont typeface="JetBrains Mono"/>
              <a:buNone/>
            </a:pPr>
            <a:r>
              <a:rPr b="1" i="0" lang="en-US" sz="1100" u="none" cap="none" strike="noStrike">
                <a:solidFill>
                  <a:srgbClr val="C7D2F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## Stack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18"/>
          <p:cNvSpPr/>
          <p:nvPr/>
        </p:nvSpPr>
        <p:spPr>
          <a:xfrm>
            <a:off x="6592824" y="3172968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- Backend: TypeScript (NestJS)  ·  Web: React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18"/>
          <p:cNvSpPr/>
          <p:nvPr/>
        </p:nvSpPr>
        <p:spPr>
          <a:xfrm>
            <a:off x="6592824" y="3479292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D2FE"/>
              </a:buClr>
              <a:buSzPts val="1100"/>
              <a:buFont typeface="JetBrains Mono"/>
              <a:buNone/>
            </a:pPr>
            <a:r>
              <a:rPr b="1" i="0" lang="en-US" sz="1100" u="none" cap="none" strike="noStrike">
                <a:solidFill>
                  <a:srgbClr val="C7D2F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## Architecture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18"/>
          <p:cNvSpPr/>
          <p:nvPr/>
        </p:nvSpPr>
        <p:spPr>
          <a:xfrm>
            <a:off x="6592824" y="3785616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- Services communicate via REST and events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8"/>
          <p:cNvSpPr/>
          <p:nvPr/>
        </p:nvSpPr>
        <p:spPr>
          <a:xfrm>
            <a:off x="6592824" y="4091940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D2FE"/>
              </a:buClr>
              <a:buSzPts val="1100"/>
              <a:buFont typeface="JetBrains Mono"/>
              <a:buNone/>
            </a:pPr>
            <a:r>
              <a:rPr b="1" i="0" lang="en-US" sz="1100" u="none" cap="none" strike="noStrike">
                <a:solidFill>
                  <a:srgbClr val="C7D2F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## Domain glossary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8"/>
          <p:cNvSpPr/>
          <p:nvPr/>
        </p:nvSpPr>
        <p:spPr>
          <a:xfrm>
            <a:off x="6592824" y="4398264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- Cart: order state before payment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8"/>
          <p:cNvSpPr/>
          <p:nvPr/>
        </p:nvSpPr>
        <p:spPr>
          <a:xfrm>
            <a:off x="6592824" y="4704588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- SKU: unique product variant identifier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8"/>
          <p:cNvSpPr/>
          <p:nvPr/>
        </p:nvSpPr>
        <p:spPr>
          <a:xfrm>
            <a:off x="6592824" y="5010912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D2FE"/>
              </a:buClr>
              <a:buSzPts val="1100"/>
              <a:buFont typeface="JetBrains Mono"/>
              <a:buNone/>
            </a:pPr>
            <a:r>
              <a:rPr b="1" i="0" lang="en-US" sz="1100" u="none" cap="none" strike="noStrike">
                <a:solidFill>
                  <a:srgbClr val="C7D2F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## Rules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8"/>
          <p:cNvSpPr/>
          <p:nvPr/>
        </p:nvSpPr>
        <p:spPr>
          <a:xfrm>
            <a:off x="6592824" y="5317236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- Tests and lint before merge · commit convention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8"/>
          <p:cNvSpPr/>
          <p:nvPr/>
        </p:nvSpPr>
        <p:spPr>
          <a:xfrm>
            <a:off x="6592824" y="5623560"/>
            <a:ext cx="4800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818CF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- Payment changes always via review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8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9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CI/CD &amp; QUALITY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9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Automation: from commit to production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9"/>
          <p:cNvSpPr/>
          <p:nvPr/>
        </p:nvSpPr>
        <p:spPr>
          <a:xfrm>
            <a:off x="566928" y="1463040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00"/>
              <a:buFont typeface="Lato"/>
              <a:buNone/>
            </a:pPr>
            <a:r>
              <a:rPr b="0" i="1" lang="en-US" sz="13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plugs into the whole delivery process — from a change in the repo, through tests and build, to rollout and observability.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9"/>
          <p:cNvSpPr/>
          <p:nvPr/>
        </p:nvSpPr>
        <p:spPr>
          <a:xfrm>
            <a:off x="566928" y="1965960"/>
            <a:ext cx="2050633" cy="1874520"/>
          </a:xfrm>
          <a:prstGeom prst="roundRect">
            <a:avLst>
              <a:gd fmla="val 4878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9"/>
          <p:cNvSpPr/>
          <p:nvPr/>
        </p:nvSpPr>
        <p:spPr>
          <a:xfrm>
            <a:off x="1281349" y="2203704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0" name="Google Shape;8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233" y="2371588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9"/>
          <p:cNvSpPr/>
          <p:nvPr/>
        </p:nvSpPr>
        <p:spPr>
          <a:xfrm>
            <a:off x="676656" y="2926080"/>
            <a:ext cx="183117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Commit / PR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9"/>
          <p:cNvSpPr/>
          <p:nvPr/>
        </p:nvSpPr>
        <p:spPr>
          <a:xfrm>
            <a:off x="694944" y="3282696"/>
            <a:ext cx="1794601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change lands in the repository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53" name="Google Shape;8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2133" y="281178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19"/>
          <p:cNvSpPr/>
          <p:nvPr/>
        </p:nvSpPr>
        <p:spPr>
          <a:xfrm>
            <a:off x="2818729" y="1965960"/>
            <a:ext cx="2050633" cy="1874520"/>
          </a:xfrm>
          <a:prstGeom prst="roundRect">
            <a:avLst>
              <a:gd fmla="val 4878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9"/>
          <p:cNvSpPr/>
          <p:nvPr/>
        </p:nvSpPr>
        <p:spPr>
          <a:xfrm>
            <a:off x="3533150" y="2203704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6" name="Google Shape;85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1034" y="2371588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9"/>
          <p:cNvSpPr/>
          <p:nvPr/>
        </p:nvSpPr>
        <p:spPr>
          <a:xfrm>
            <a:off x="2928457" y="2926080"/>
            <a:ext cx="183117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AI: tests &amp; lint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19"/>
          <p:cNvSpPr/>
          <p:nvPr/>
        </p:nvSpPr>
        <p:spPr>
          <a:xfrm>
            <a:off x="2946745" y="3282696"/>
            <a:ext cx="1794601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Fills in tests, checks style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59" name="Google Shape;8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3935" y="281178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9"/>
          <p:cNvSpPr/>
          <p:nvPr/>
        </p:nvSpPr>
        <p:spPr>
          <a:xfrm>
            <a:off x="5070531" y="1965960"/>
            <a:ext cx="2050633" cy="1874520"/>
          </a:xfrm>
          <a:prstGeom prst="roundRect">
            <a:avLst>
              <a:gd fmla="val 4878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9"/>
          <p:cNvSpPr/>
          <p:nvPr/>
        </p:nvSpPr>
        <p:spPr>
          <a:xfrm>
            <a:off x="5784952" y="2203704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62" name="Google Shape;86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52835" y="2371588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19"/>
          <p:cNvSpPr/>
          <p:nvPr/>
        </p:nvSpPr>
        <p:spPr>
          <a:xfrm>
            <a:off x="5180259" y="2926080"/>
            <a:ext cx="183117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Build / CI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9"/>
          <p:cNvSpPr/>
          <p:nvPr/>
        </p:nvSpPr>
        <p:spPr>
          <a:xfrm>
            <a:off x="5198547" y="3282696"/>
            <a:ext cx="1794601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Pipeline builds and validates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65" name="Google Shape;8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5736" y="281178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19"/>
          <p:cNvSpPr/>
          <p:nvPr/>
        </p:nvSpPr>
        <p:spPr>
          <a:xfrm>
            <a:off x="7322332" y="1965960"/>
            <a:ext cx="2050633" cy="1874520"/>
          </a:xfrm>
          <a:prstGeom prst="roundRect">
            <a:avLst>
              <a:gd fmla="val 4878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9"/>
          <p:cNvSpPr/>
          <p:nvPr/>
        </p:nvSpPr>
        <p:spPr>
          <a:xfrm>
            <a:off x="8036753" y="2203704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68" name="Google Shape;86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04637" y="2371588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9"/>
          <p:cNvSpPr/>
          <p:nvPr/>
        </p:nvSpPr>
        <p:spPr>
          <a:xfrm>
            <a:off x="7432060" y="2926080"/>
            <a:ext cx="183117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Review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19"/>
          <p:cNvSpPr/>
          <p:nvPr/>
        </p:nvSpPr>
        <p:spPr>
          <a:xfrm>
            <a:off x="7450348" y="3282696"/>
            <a:ext cx="1794601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assists, a human approves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71" name="Google Shape;87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77538" y="281178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19"/>
          <p:cNvSpPr/>
          <p:nvPr/>
        </p:nvSpPr>
        <p:spPr>
          <a:xfrm>
            <a:off x="9574134" y="1965960"/>
            <a:ext cx="2050633" cy="1874520"/>
          </a:xfrm>
          <a:prstGeom prst="roundRect">
            <a:avLst>
              <a:gd fmla="val 4878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9"/>
          <p:cNvSpPr/>
          <p:nvPr/>
        </p:nvSpPr>
        <p:spPr>
          <a:xfrm>
            <a:off x="10288554" y="2203704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74" name="Google Shape;874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56438" y="2371588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19"/>
          <p:cNvSpPr/>
          <p:nvPr/>
        </p:nvSpPr>
        <p:spPr>
          <a:xfrm>
            <a:off x="9683862" y="2926080"/>
            <a:ext cx="1831177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Deploy + monitoring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9"/>
          <p:cNvSpPr/>
          <p:nvPr/>
        </p:nvSpPr>
        <p:spPr>
          <a:xfrm>
            <a:off x="9702150" y="3282696"/>
            <a:ext cx="1794601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Rollout and observation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19"/>
          <p:cNvSpPr/>
          <p:nvPr/>
        </p:nvSpPr>
        <p:spPr>
          <a:xfrm>
            <a:off x="566928" y="4160520"/>
            <a:ext cx="5413248" cy="1965960"/>
          </a:xfrm>
          <a:prstGeom prst="roundRect">
            <a:avLst>
              <a:gd fmla="val 465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9"/>
          <p:cNvSpPr/>
          <p:nvPr/>
        </p:nvSpPr>
        <p:spPr>
          <a:xfrm>
            <a:off x="859536" y="4416552"/>
            <a:ext cx="512064" cy="51206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79" name="Google Shape;879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7793" y="4554809"/>
            <a:ext cx="235549" cy="235549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19"/>
          <p:cNvSpPr/>
          <p:nvPr/>
        </p:nvSpPr>
        <p:spPr>
          <a:xfrm>
            <a:off x="1499616" y="4416552"/>
            <a:ext cx="4315968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Where AI plugs in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9"/>
          <p:cNvSpPr/>
          <p:nvPr/>
        </p:nvSpPr>
        <p:spPr>
          <a:xfrm>
            <a:off x="896112" y="5138928"/>
            <a:ext cx="91440" cy="9144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9"/>
          <p:cNvSpPr/>
          <p:nvPr/>
        </p:nvSpPr>
        <p:spPr>
          <a:xfrm>
            <a:off x="1115568" y="5029200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Generating and filling in tests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19"/>
          <p:cNvSpPr/>
          <p:nvPr/>
        </p:nvSpPr>
        <p:spPr>
          <a:xfrm>
            <a:off x="896112" y="5404104"/>
            <a:ext cx="91440" cy="9144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9"/>
          <p:cNvSpPr/>
          <p:nvPr/>
        </p:nvSpPr>
        <p:spPr>
          <a:xfrm>
            <a:off x="1115568" y="5294376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Fixing failed builds and configs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19"/>
          <p:cNvSpPr/>
          <p:nvPr/>
        </p:nvSpPr>
        <p:spPr>
          <a:xfrm>
            <a:off x="896112" y="5669280"/>
            <a:ext cx="91440" cy="9144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9"/>
          <p:cNvSpPr/>
          <p:nvPr/>
        </p:nvSpPr>
        <p:spPr>
          <a:xfrm>
            <a:off x="1115568" y="5559552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Pull-request summaries and regression detection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19"/>
          <p:cNvSpPr/>
          <p:nvPr/>
        </p:nvSpPr>
        <p:spPr>
          <a:xfrm>
            <a:off x="896112" y="5934456"/>
            <a:ext cx="91440" cy="9144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19"/>
          <p:cNvSpPr/>
          <p:nvPr/>
        </p:nvSpPr>
        <p:spPr>
          <a:xfrm>
            <a:off x="1115568" y="5824728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Generating release notes and change docs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19"/>
          <p:cNvSpPr/>
          <p:nvPr/>
        </p:nvSpPr>
        <p:spPr>
          <a:xfrm>
            <a:off x="6227064" y="4160520"/>
            <a:ext cx="5413248" cy="1965960"/>
          </a:xfrm>
          <a:prstGeom prst="roundRect">
            <a:avLst>
              <a:gd fmla="val 4651" name="adj"/>
            </a:avLst>
          </a:prstGeom>
          <a:solidFill>
            <a:srgbClr val="14161F"/>
          </a:solidFill>
          <a:ln>
            <a:noFill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9"/>
          <p:cNvSpPr/>
          <p:nvPr/>
        </p:nvSpPr>
        <p:spPr>
          <a:xfrm>
            <a:off x="6519672" y="4416552"/>
            <a:ext cx="512064" cy="51206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91" name="Google Shape;891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57929" y="4554809"/>
            <a:ext cx="235549" cy="235549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19"/>
          <p:cNvSpPr/>
          <p:nvPr/>
        </p:nvSpPr>
        <p:spPr>
          <a:xfrm>
            <a:off x="7159752" y="4416552"/>
            <a:ext cx="4315968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you gain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3" name="Google Shape;893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37960" y="5084064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19"/>
          <p:cNvSpPr/>
          <p:nvPr/>
        </p:nvSpPr>
        <p:spPr>
          <a:xfrm>
            <a:off x="6793992" y="5029200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A shorter cycle from change to rollout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5" name="Google Shape;895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37960" y="5349240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9"/>
          <p:cNvSpPr/>
          <p:nvPr/>
        </p:nvSpPr>
        <p:spPr>
          <a:xfrm>
            <a:off x="6793992" y="5294376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Less manual, repetitive work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7" name="Google Shape;897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37960" y="5614416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19"/>
          <p:cNvSpPr/>
          <p:nvPr/>
        </p:nvSpPr>
        <p:spPr>
          <a:xfrm>
            <a:off x="6793992" y="5559552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More stable, more repeatable releases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9" name="Google Shape;899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37960" y="5879592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9"/>
          <p:cNvSpPr/>
          <p:nvPr/>
        </p:nvSpPr>
        <p:spPr>
          <a:xfrm>
            <a:off x="6793992" y="5824728"/>
            <a:ext cx="4636008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Faster feedback for the team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19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9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0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TRACK B · ACCELERATION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0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In-situ rollout — on your projects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0"/>
          <p:cNvSpPr/>
          <p:nvPr/>
        </p:nvSpPr>
        <p:spPr>
          <a:xfrm>
            <a:off x="566928" y="1828800"/>
            <a:ext cx="5760720" cy="4160520"/>
          </a:xfrm>
          <a:prstGeom prst="roundRect">
            <a:avLst>
              <a:gd fmla="val 2637" name="adj"/>
            </a:avLst>
          </a:prstGeom>
          <a:solidFill>
            <a:srgbClr val="14161F"/>
          </a:solidFill>
          <a:ln>
            <a:noFill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20"/>
          <p:cNvSpPr/>
          <p:nvPr/>
        </p:nvSpPr>
        <p:spPr>
          <a:xfrm>
            <a:off x="950976" y="2212848"/>
            <a:ext cx="676656" cy="676656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12" name="Google Shape;9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673" y="2395545"/>
            <a:ext cx="311262" cy="3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20"/>
          <p:cNvSpPr/>
          <p:nvPr/>
        </p:nvSpPr>
        <p:spPr>
          <a:xfrm>
            <a:off x="1801368" y="2212848"/>
            <a:ext cx="429768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50"/>
              <a:buFont typeface="Montserrat"/>
              <a:buNone/>
            </a:pPr>
            <a:r>
              <a:rPr b="1" i="0" lang="en-US" sz="18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Working side by side with the team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20"/>
          <p:cNvSpPr/>
          <p:nvPr/>
        </p:nvSpPr>
        <p:spPr>
          <a:xfrm>
            <a:off x="978408" y="3108960"/>
            <a:ext cx="49377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300"/>
              <a:buFont typeface="Lato"/>
              <a:buNone/>
            </a:pPr>
            <a:r>
              <a:rPr b="0" i="0" lang="en-US" sz="13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Not exercises detached from work. We bring AI in directly on real tasks from your projects — you see the effects from the first sprint.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20"/>
          <p:cNvSpPr/>
          <p:nvPr/>
        </p:nvSpPr>
        <p:spPr>
          <a:xfrm>
            <a:off x="978408" y="406908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100"/>
              <a:buFont typeface="Lato"/>
              <a:buNone/>
            </a:pPr>
            <a:r>
              <a:rPr b="1" i="0" lang="en-US" sz="11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HOW WE WORK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16" name="Google Shape;9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4416552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20"/>
          <p:cNvSpPr/>
          <p:nvPr/>
        </p:nvSpPr>
        <p:spPr>
          <a:xfrm>
            <a:off x="1271016" y="4343400"/>
            <a:ext cx="46634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Pair-programming on the team's current tasks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18" name="Google Shape;9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4800600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20"/>
          <p:cNvSpPr/>
          <p:nvPr/>
        </p:nvSpPr>
        <p:spPr>
          <a:xfrm>
            <a:off x="1271016" y="4727448"/>
            <a:ext cx="46634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Setting up repo rules and cost control live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20" name="Google Shape;9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5184648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20"/>
          <p:cNvSpPr/>
          <p:nvPr/>
        </p:nvSpPr>
        <p:spPr>
          <a:xfrm>
            <a:off x="1271016" y="5111496"/>
            <a:ext cx="46634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Building a prompt and skill library from real needs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22" name="Google Shape;9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408" y="5568696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20"/>
          <p:cNvSpPr/>
          <p:nvPr/>
        </p:nvSpPr>
        <p:spPr>
          <a:xfrm>
            <a:off x="1271016" y="5495544"/>
            <a:ext cx="46634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3FD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E0E3FD"/>
                </a:solidFill>
                <a:latin typeface="Lato"/>
                <a:ea typeface="Lato"/>
                <a:cs typeface="Lato"/>
                <a:sym typeface="Lato"/>
              </a:rPr>
              <a:t>Measuring time and quality before/after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6675120" y="1828800"/>
            <a:ext cx="503834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WHAT STAYS IN THE ORGANIZATION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6583680" y="2212848"/>
            <a:ext cx="5038344" cy="841248"/>
          </a:xfrm>
          <a:prstGeom prst="roundRect">
            <a:avLst>
              <a:gd fmla="val 1087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20"/>
          <p:cNvSpPr/>
          <p:nvPr/>
        </p:nvSpPr>
        <p:spPr>
          <a:xfrm>
            <a:off x="6784848" y="2395728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27" name="Google Shape;92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3230" y="2524110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20"/>
          <p:cNvSpPr/>
          <p:nvPr/>
        </p:nvSpPr>
        <p:spPr>
          <a:xfrm>
            <a:off x="7406640" y="2331720"/>
            <a:ext cx="403250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Playbook AI + Claude.md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7406640" y="2633472"/>
            <a:ext cx="4032504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written standard of work and captured product domain context.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6583680" y="3154680"/>
            <a:ext cx="5038344" cy="841248"/>
          </a:xfrm>
          <a:prstGeom prst="roundRect">
            <a:avLst>
              <a:gd fmla="val 1087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20"/>
          <p:cNvSpPr/>
          <p:nvPr/>
        </p:nvSpPr>
        <p:spPr>
          <a:xfrm>
            <a:off x="6784848" y="3337560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32" name="Google Shape;93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3230" y="3465942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20"/>
          <p:cNvSpPr/>
          <p:nvPr/>
        </p:nvSpPr>
        <p:spPr>
          <a:xfrm>
            <a:off x="7406640" y="3273552"/>
            <a:ext cx="403250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Repo rules + prompt library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7406640" y="3575304"/>
            <a:ext cx="4032504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Ready to use in everyday work on the products.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6583680" y="4096512"/>
            <a:ext cx="5038344" cy="841248"/>
          </a:xfrm>
          <a:prstGeom prst="roundRect">
            <a:avLst>
              <a:gd fmla="val 1087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20"/>
          <p:cNvSpPr/>
          <p:nvPr/>
        </p:nvSpPr>
        <p:spPr>
          <a:xfrm>
            <a:off x="6784848" y="4279392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37" name="Google Shape;93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13230" y="4407774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20"/>
          <p:cNvSpPr/>
          <p:nvPr/>
        </p:nvSpPr>
        <p:spPr>
          <a:xfrm>
            <a:off x="7406640" y="4215384"/>
            <a:ext cx="403250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Cost dashboard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7406640" y="4517136"/>
            <a:ext cx="4032504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Usage per project, limits and alerts — predictable cost.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6583680" y="5038344"/>
            <a:ext cx="5038344" cy="841248"/>
          </a:xfrm>
          <a:prstGeom prst="roundRect">
            <a:avLst>
              <a:gd fmla="val 1087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20"/>
          <p:cNvSpPr/>
          <p:nvPr/>
        </p:nvSpPr>
        <p:spPr>
          <a:xfrm>
            <a:off x="6784848" y="5221224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42" name="Google Shape;942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13230" y="5349606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20"/>
          <p:cNvSpPr/>
          <p:nvPr/>
        </p:nvSpPr>
        <p:spPr>
          <a:xfrm>
            <a:off x="7406640" y="5157216"/>
            <a:ext cx="403250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Test &amp; CI/CD automation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7406640" y="5458968"/>
            <a:ext cx="4032504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80"/>
              <a:buFont typeface="Lato"/>
              <a:buNone/>
            </a:pPr>
            <a:r>
              <a:rPr b="0" i="0" lang="en-US" sz="108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Working pipelines and regression tests wired into the process.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18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1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TIMELINE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Roadmap — from audit to scaling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4" name="Google Shape;954;p21"/>
          <p:cNvCxnSpPr/>
          <p:nvPr/>
        </p:nvCxnSpPr>
        <p:spPr>
          <a:xfrm>
            <a:off x="1584930" y="1993392"/>
            <a:ext cx="9021836" cy="0"/>
          </a:xfrm>
          <a:prstGeom prst="straightConnector1">
            <a:avLst/>
          </a:prstGeom>
          <a:noFill/>
          <a:ln cap="flat" cmpd="sng" w="254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5" name="Google Shape;955;p21"/>
          <p:cNvSpPr/>
          <p:nvPr/>
        </p:nvSpPr>
        <p:spPr>
          <a:xfrm>
            <a:off x="1466058" y="1874520"/>
            <a:ext cx="237744" cy="237744"/>
          </a:xfrm>
          <a:prstGeom prst="ellipse">
            <a:avLst/>
          </a:prstGeom>
          <a:solidFill>
            <a:srgbClr val="4F46E5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21"/>
          <p:cNvSpPr/>
          <p:nvPr/>
        </p:nvSpPr>
        <p:spPr>
          <a:xfrm>
            <a:off x="566928" y="2286000"/>
            <a:ext cx="2036003" cy="2880360"/>
          </a:xfrm>
          <a:prstGeom prst="roundRect">
            <a:avLst>
              <a:gd fmla="val 449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21"/>
          <p:cNvSpPr/>
          <p:nvPr/>
        </p:nvSpPr>
        <p:spPr>
          <a:xfrm>
            <a:off x="768096" y="2523744"/>
            <a:ext cx="1633667" cy="457200"/>
          </a:xfrm>
          <a:prstGeom prst="roundRect">
            <a:avLst>
              <a:gd fmla="val 2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21"/>
          <p:cNvSpPr/>
          <p:nvPr/>
        </p:nvSpPr>
        <p:spPr>
          <a:xfrm>
            <a:off x="768096" y="2523744"/>
            <a:ext cx="163366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21"/>
          <p:cNvSpPr/>
          <p:nvPr/>
        </p:nvSpPr>
        <p:spPr>
          <a:xfrm>
            <a:off x="731520" y="3127248"/>
            <a:ext cx="17068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Audit &amp; goals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21"/>
          <p:cNvSpPr/>
          <p:nvPr/>
        </p:nvSpPr>
        <p:spPr>
          <a:xfrm>
            <a:off x="749808" y="3822192"/>
            <a:ext cx="1670243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50"/>
              <a:buFont typeface="Lato"/>
              <a:buNone/>
            </a:pPr>
            <a:r>
              <a:rPr b="0" i="0" lang="en-US" sz="10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Diagnosis of process, tools and needs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749808" y="4617720"/>
            <a:ext cx="1670243" cy="384048"/>
          </a:xfrm>
          <a:prstGeom prst="roundRect">
            <a:avLst>
              <a:gd fmla="val 19048" name="adj"/>
            </a:avLst>
          </a:prstGeom>
          <a:solidFill>
            <a:srgbClr val="F4F5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21"/>
          <p:cNvSpPr/>
          <p:nvPr/>
        </p:nvSpPr>
        <p:spPr>
          <a:xfrm>
            <a:off x="749808" y="4617720"/>
            <a:ext cx="1670243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Lato"/>
              <a:buNone/>
            </a:pPr>
            <a:r>
              <a:rPr b="1" i="0" lang="en-US" sz="10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Week 0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3721517" y="1874520"/>
            <a:ext cx="237744" cy="237744"/>
          </a:xfrm>
          <a:prstGeom prst="ellipse">
            <a:avLst/>
          </a:prstGeom>
          <a:solidFill>
            <a:srgbClr val="4F46E5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21"/>
          <p:cNvSpPr/>
          <p:nvPr/>
        </p:nvSpPr>
        <p:spPr>
          <a:xfrm>
            <a:off x="2822387" y="2286000"/>
            <a:ext cx="2036003" cy="2880360"/>
          </a:xfrm>
          <a:prstGeom prst="roundRect">
            <a:avLst>
              <a:gd fmla="val 449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21"/>
          <p:cNvSpPr/>
          <p:nvPr/>
        </p:nvSpPr>
        <p:spPr>
          <a:xfrm>
            <a:off x="3023555" y="2523744"/>
            <a:ext cx="1633667" cy="457200"/>
          </a:xfrm>
          <a:prstGeom prst="roundRect">
            <a:avLst>
              <a:gd fmla="val 2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21"/>
          <p:cNvSpPr/>
          <p:nvPr/>
        </p:nvSpPr>
        <p:spPr>
          <a:xfrm>
            <a:off x="3023555" y="2523744"/>
            <a:ext cx="163366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1"/>
          <p:cNvSpPr/>
          <p:nvPr/>
        </p:nvSpPr>
        <p:spPr>
          <a:xfrm>
            <a:off x="2986979" y="3127248"/>
            <a:ext cx="17068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Initial training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1"/>
          <p:cNvSpPr/>
          <p:nvPr/>
        </p:nvSpPr>
        <p:spPr>
          <a:xfrm>
            <a:off x="3005267" y="3822192"/>
            <a:ext cx="1670243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50"/>
              <a:buFont typeface="Lato"/>
              <a:buNone/>
            </a:pPr>
            <a:r>
              <a:rPr b="0" i="0" lang="en-US" sz="10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shared foundation for the team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1"/>
          <p:cNvSpPr/>
          <p:nvPr/>
        </p:nvSpPr>
        <p:spPr>
          <a:xfrm>
            <a:off x="3005267" y="4617720"/>
            <a:ext cx="1670243" cy="384048"/>
          </a:xfrm>
          <a:prstGeom prst="roundRect">
            <a:avLst>
              <a:gd fmla="val 19048" name="adj"/>
            </a:avLst>
          </a:prstGeom>
          <a:solidFill>
            <a:srgbClr val="F4F5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21"/>
          <p:cNvSpPr/>
          <p:nvPr/>
        </p:nvSpPr>
        <p:spPr>
          <a:xfrm>
            <a:off x="3005267" y="4617720"/>
            <a:ext cx="1670243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Lato"/>
              <a:buNone/>
            </a:pPr>
            <a:r>
              <a:rPr b="1" i="0" lang="en-US" sz="10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Week 1 · ≈2 days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1"/>
          <p:cNvSpPr/>
          <p:nvPr/>
        </p:nvSpPr>
        <p:spPr>
          <a:xfrm>
            <a:off x="5976976" y="1874520"/>
            <a:ext cx="237744" cy="237744"/>
          </a:xfrm>
          <a:prstGeom prst="ellipse">
            <a:avLst/>
          </a:prstGeom>
          <a:solidFill>
            <a:srgbClr val="6366F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21"/>
          <p:cNvSpPr/>
          <p:nvPr/>
        </p:nvSpPr>
        <p:spPr>
          <a:xfrm>
            <a:off x="5077846" y="2286000"/>
            <a:ext cx="2036003" cy="2880360"/>
          </a:xfrm>
          <a:prstGeom prst="roundRect">
            <a:avLst>
              <a:gd fmla="val 449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21"/>
          <p:cNvSpPr/>
          <p:nvPr/>
        </p:nvSpPr>
        <p:spPr>
          <a:xfrm>
            <a:off x="5279014" y="2523744"/>
            <a:ext cx="1633667" cy="457200"/>
          </a:xfrm>
          <a:prstGeom prst="roundRect">
            <a:avLst>
              <a:gd fmla="val 20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21"/>
          <p:cNvSpPr/>
          <p:nvPr/>
        </p:nvSpPr>
        <p:spPr>
          <a:xfrm>
            <a:off x="5279014" y="2523744"/>
            <a:ext cx="163366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21"/>
          <p:cNvSpPr/>
          <p:nvPr/>
        </p:nvSpPr>
        <p:spPr>
          <a:xfrm>
            <a:off x="5242438" y="3127248"/>
            <a:ext cx="17068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In-situ pilot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21"/>
          <p:cNvSpPr/>
          <p:nvPr/>
        </p:nvSpPr>
        <p:spPr>
          <a:xfrm>
            <a:off x="5260726" y="3822192"/>
            <a:ext cx="1670243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50"/>
              <a:buFont typeface="Lato"/>
              <a:buNone/>
            </a:pPr>
            <a:r>
              <a:rPr b="0" i="0" lang="en-US" sz="10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1–2 projects, live work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1"/>
          <p:cNvSpPr/>
          <p:nvPr/>
        </p:nvSpPr>
        <p:spPr>
          <a:xfrm>
            <a:off x="5260726" y="4617720"/>
            <a:ext cx="1670243" cy="384048"/>
          </a:xfrm>
          <a:prstGeom prst="roundRect">
            <a:avLst>
              <a:gd fmla="val 19048" name="adj"/>
            </a:avLst>
          </a:prstGeom>
          <a:solidFill>
            <a:srgbClr val="F4F5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21"/>
          <p:cNvSpPr/>
          <p:nvPr/>
        </p:nvSpPr>
        <p:spPr>
          <a:xfrm>
            <a:off x="5260726" y="4617720"/>
            <a:ext cx="1670243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Lato"/>
              <a:buNone/>
            </a:pPr>
            <a:r>
              <a:rPr b="1" i="0" lang="en-US" sz="10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Week 2–4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21"/>
          <p:cNvSpPr/>
          <p:nvPr/>
        </p:nvSpPr>
        <p:spPr>
          <a:xfrm>
            <a:off x="8232435" y="1874520"/>
            <a:ext cx="237744" cy="237744"/>
          </a:xfrm>
          <a:prstGeom prst="ellipse">
            <a:avLst/>
          </a:prstGeom>
          <a:solidFill>
            <a:srgbClr val="4F46E5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21"/>
          <p:cNvSpPr/>
          <p:nvPr/>
        </p:nvSpPr>
        <p:spPr>
          <a:xfrm>
            <a:off x="7333305" y="2286000"/>
            <a:ext cx="2036003" cy="2880360"/>
          </a:xfrm>
          <a:prstGeom prst="roundRect">
            <a:avLst>
              <a:gd fmla="val 449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21"/>
          <p:cNvSpPr/>
          <p:nvPr/>
        </p:nvSpPr>
        <p:spPr>
          <a:xfrm>
            <a:off x="7534473" y="2523744"/>
            <a:ext cx="1633667" cy="457200"/>
          </a:xfrm>
          <a:prstGeom prst="roundRect">
            <a:avLst>
              <a:gd fmla="val 2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21"/>
          <p:cNvSpPr/>
          <p:nvPr/>
        </p:nvSpPr>
        <p:spPr>
          <a:xfrm>
            <a:off x="7534473" y="2523744"/>
            <a:ext cx="163366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21"/>
          <p:cNvSpPr/>
          <p:nvPr/>
        </p:nvSpPr>
        <p:spPr>
          <a:xfrm>
            <a:off x="7497897" y="3127248"/>
            <a:ext cx="17068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Standardization &amp; costs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21"/>
          <p:cNvSpPr/>
          <p:nvPr/>
        </p:nvSpPr>
        <p:spPr>
          <a:xfrm>
            <a:off x="7516185" y="3822192"/>
            <a:ext cx="1670243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50"/>
              <a:buFont typeface="Lato"/>
              <a:buNone/>
            </a:pPr>
            <a:r>
              <a:rPr b="0" i="0" lang="en-US" sz="10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Rules, playbook, limits, telemetry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21"/>
          <p:cNvSpPr/>
          <p:nvPr/>
        </p:nvSpPr>
        <p:spPr>
          <a:xfrm>
            <a:off x="7516185" y="4617720"/>
            <a:ext cx="1670243" cy="384048"/>
          </a:xfrm>
          <a:prstGeom prst="roundRect">
            <a:avLst>
              <a:gd fmla="val 19048" name="adj"/>
            </a:avLst>
          </a:prstGeom>
          <a:solidFill>
            <a:srgbClr val="F4F5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21"/>
          <p:cNvSpPr/>
          <p:nvPr/>
        </p:nvSpPr>
        <p:spPr>
          <a:xfrm>
            <a:off x="7516185" y="4617720"/>
            <a:ext cx="1670243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Lato"/>
              <a:buNone/>
            </a:pPr>
            <a:r>
              <a:rPr b="1" i="0" lang="en-US" sz="10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Week 4–6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21"/>
          <p:cNvSpPr/>
          <p:nvPr/>
        </p:nvSpPr>
        <p:spPr>
          <a:xfrm>
            <a:off x="10487894" y="1874520"/>
            <a:ext cx="237744" cy="237744"/>
          </a:xfrm>
          <a:prstGeom prst="ellipse">
            <a:avLst/>
          </a:prstGeom>
          <a:solidFill>
            <a:srgbClr val="6366F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1"/>
          <p:cNvSpPr/>
          <p:nvPr/>
        </p:nvSpPr>
        <p:spPr>
          <a:xfrm>
            <a:off x="9588764" y="2286000"/>
            <a:ext cx="2036003" cy="2880360"/>
          </a:xfrm>
          <a:prstGeom prst="roundRect">
            <a:avLst>
              <a:gd fmla="val 449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21"/>
          <p:cNvSpPr/>
          <p:nvPr/>
        </p:nvSpPr>
        <p:spPr>
          <a:xfrm>
            <a:off x="9789932" y="2523744"/>
            <a:ext cx="1633667" cy="457200"/>
          </a:xfrm>
          <a:prstGeom prst="roundRect">
            <a:avLst>
              <a:gd fmla="val 20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21"/>
          <p:cNvSpPr/>
          <p:nvPr/>
        </p:nvSpPr>
        <p:spPr>
          <a:xfrm>
            <a:off x="9789932" y="2523744"/>
            <a:ext cx="163366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4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21"/>
          <p:cNvSpPr/>
          <p:nvPr/>
        </p:nvSpPr>
        <p:spPr>
          <a:xfrm>
            <a:off x="9753356" y="3127248"/>
            <a:ext cx="17068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Scaling &amp; governance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21"/>
          <p:cNvSpPr/>
          <p:nvPr/>
        </p:nvSpPr>
        <p:spPr>
          <a:xfrm>
            <a:off x="9771644" y="3822192"/>
            <a:ext cx="1670243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50"/>
              <a:buFont typeface="Lato"/>
              <a:buNone/>
            </a:pPr>
            <a:r>
              <a:rPr b="0" i="0" lang="en-US" sz="10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Whole team + maintaining the standard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21"/>
          <p:cNvSpPr/>
          <p:nvPr/>
        </p:nvSpPr>
        <p:spPr>
          <a:xfrm>
            <a:off x="9771644" y="4617720"/>
            <a:ext cx="1670243" cy="384048"/>
          </a:xfrm>
          <a:prstGeom prst="roundRect">
            <a:avLst>
              <a:gd fmla="val 19048" name="adj"/>
            </a:avLst>
          </a:prstGeom>
          <a:solidFill>
            <a:srgbClr val="F4F5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21"/>
          <p:cNvSpPr/>
          <p:nvPr/>
        </p:nvSpPr>
        <p:spPr>
          <a:xfrm>
            <a:off x="9771644" y="4617720"/>
            <a:ext cx="1670243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Lato"/>
              <a:buNone/>
            </a:pPr>
            <a:r>
              <a:rPr b="1" i="0" lang="en-US" sz="10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Week 6+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21"/>
          <p:cNvSpPr/>
          <p:nvPr/>
        </p:nvSpPr>
        <p:spPr>
          <a:xfrm>
            <a:off x="566928" y="5806440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200"/>
              <a:buFont typeface="Lato"/>
              <a:buNone/>
            </a:pPr>
            <a:r>
              <a:rPr b="0" i="1" lang="en-US" sz="12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Pace matched to the team's workload — we agree the milestones together at the start.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21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21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19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STARTING POINT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From AI „on the side” to AI across the whole pipeline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566928" y="1463040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400"/>
              <a:buFont typeface="Lato"/>
              <a:buNone/>
            </a:pPr>
            <a:r>
              <a:rPr b="0" i="1" lang="en-US" sz="14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In many teams AI is used ad hoc. Its full potential is unlocked by wiring it into the process.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566928" y="1874520"/>
            <a:ext cx="5413248" cy="2542032"/>
          </a:xfrm>
          <a:prstGeom prst="roundRect">
            <a:avLst>
              <a:gd fmla="val 3597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877824" y="214884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94A3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19" y="229203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1554480" y="2148840"/>
            <a:ext cx="27432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TODAY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932688" y="2907792"/>
            <a:ext cx="109728" cy="109728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1188720" y="2788920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AI used at most ad hoc — outside the real codebase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32688" y="3300984"/>
            <a:ext cx="109728" cy="109728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1188720" y="3182112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No integration with CI/CD, tests and documentation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932688" y="3694176"/>
            <a:ext cx="109728" cy="109728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188720" y="3575304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Project knowledge lives in people's heads, not in tools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32688" y="4087368"/>
            <a:ext cx="109728" cy="109728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1188720" y="3968496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The process and cost of working with AI — undefined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227064" y="1874520"/>
            <a:ext cx="5413248" cy="2542032"/>
          </a:xfrm>
          <a:prstGeom prst="roundRect">
            <a:avLst>
              <a:gd fmla="val 3597" name="adj"/>
            </a:avLst>
          </a:prstGeom>
          <a:solidFill>
            <a:srgbClr val="EEF0FE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6537960" y="214884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1155" y="229203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7214616" y="2148840"/>
            <a:ext cx="402336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AFTER ADOPTION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4536" y="2852928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6848856" y="2788920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AI part of the pipeline: design, tests, CI/CD, deployment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7" name="Google Shape;12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4536" y="32461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6848856" y="3182112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Domain knowledge captured in a Claude.md file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9" name="Google Shape;1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4536" y="3639312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6848856" y="3575304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Repeatable tests and quality control — automated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1" name="Google Shape;1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4536" y="403250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6848856" y="3968496"/>
            <a:ext cx="44531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0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Cost control and one team standard of work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66928" y="4709160"/>
            <a:ext cx="11057839" cy="1371600"/>
          </a:xfrm>
          <a:prstGeom prst="roundRect">
            <a:avLst>
              <a:gd fmla="val 6667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868680" y="4928616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150"/>
              <a:buFont typeface="Lato"/>
              <a:buNone/>
            </a:pPr>
            <a:r>
              <a:rPr b="1" i="0" lang="en-US" sz="11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WHERE AI HELPS — AREAS OF APPLICATION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868680" y="5367528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6" name="Google Shape;13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7062" y="5495910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1453896" y="5330952"/>
            <a:ext cx="1450787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Backend</a:t>
            </a:r>
            <a:b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9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APIs, logic, integrations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2959547" y="5367528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9" name="Google Shape;13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87929" y="5495910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3544763" y="5330952"/>
            <a:ext cx="1450787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Frontend / UI</a:t>
            </a:r>
            <a:b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9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components, screens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050414" y="5367528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2" name="Google Shape;14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78796" y="5495910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5635630" y="5330952"/>
            <a:ext cx="1450787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Embedded / IoT</a:t>
            </a:r>
            <a:b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9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firmware, drivers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1281" y="5367528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5" name="Google Shape;145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69663" y="5495910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7726497" y="5330952"/>
            <a:ext cx="1450787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Data / ML</a:t>
            </a:r>
            <a:b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9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pipelines, analytics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9232148" y="5367528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8" name="Google Shape;148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60530" y="5495910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9817364" y="5330952"/>
            <a:ext cx="1450787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DevOps / CI/CD</a:t>
            </a:r>
            <a:br>
              <a:rPr b="1" i="0" lang="en-US" sz="120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9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automation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2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WHAT TO EXPECT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22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Measurable results of adoption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22"/>
          <p:cNvSpPr/>
          <p:nvPr/>
        </p:nvSpPr>
        <p:spPr>
          <a:xfrm>
            <a:off x="566928" y="1874520"/>
            <a:ext cx="2587752" cy="2606040"/>
          </a:xfrm>
          <a:prstGeom prst="roundRect">
            <a:avLst>
              <a:gd fmla="val 3534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22"/>
          <p:cNvSpPr/>
          <p:nvPr/>
        </p:nvSpPr>
        <p:spPr>
          <a:xfrm>
            <a:off x="1476756" y="2203704"/>
            <a:ext cx="768096" cy="768096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07" name="Google Shape;100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4142" y="2411090"/>
            <a:ext cx="353324" cy="3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22"/>
          <p:cNvSpPr/>
          <p:nvPr/>
        </p:nvSpPr>
        <p:spPr>
          <a:xfrm>
            <a:off x="749808" y="3108960"/>
            <a:ext cx="222199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Less routine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2"/>
          <p:cNvSpPr/>
          <p:nvPr/>
        </p:nvSpPr>
        <p:spPr>
          <a:xfrm>
            <a:off x="804672" y="3566160"/>
            <a:ext cx="2112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30"/>
              <a:buFont typeface="Lato"/>
              <a:buNone/>
            </a:pPr>
            <a:r>
              <a:rPr b="0" i="0" lang="en-US" sz="11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Repetitive tasks — tests, configs, documentation — faster and with less effort.</a:t>
            </a:r>
            <a:endParaRPr b="0" i="0" sz="11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2"/>
          <p:cNvSpPr/>
          <p:nvPr/>
        </p:nvSpPr>
        <p:spPr>
          <a:xfrm>
            <a:off x="3401568" y="1874520"/>
            <a:ext cx="2587752" cy="2606040"/>
          </a:xfrm>
          <a:prstGeom prst="roundRect">
            <a:avLst>
              <a:gd fmla="val 3534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22"/>
          <p:cNvSpPr/>
          <p:nvPr/>
        </p:nvSpPr>
        <p:spPr>
          <a:xfrm>
            <a:off x="4311396" y="2203704"/>
            <a:ext cx="768096" cy="768096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12" name="Google Shape;101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8782" y="2411090"/>
            <a:ext cx="353324" cy="3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22"/>
          <p:cNvSpPr/>
          <p:nvPr/>
        </p:nvSpPr>
        <p:spPr>
          <a:xfrm>
            <a:off x="3584448" y="3108960"/>
            <a:ext cx="222199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Costs under control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2"/>
          <p:cNvSpPr/>
          <p:nvPr/>
        </p:nvSpPr>
        <p:spPr>
          <a:xfrm>
            <a:off x="3639312" y="3566160"/>
            <a:ext cx="2112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30"/>
              <a:buFont typeface="Lato"/>
              <a:buNone/>
            </a:pPr>
            <a:r>
              <a:rPr b="0" i="0" lang="en-US" sz="11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Usage visible per project, with limits and alerts instead of surprises.</a:t>
            </a:r>
            <a:endParaRPr b="0" i="0" sz="11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2"/>
          <p:cNvSpPr/>
          <p:nvPr/>
        </p:nvSpPr>
        <p:spPr>
          <a:xfrm>
            <a:off x="6236208" y="1874520"/>
            <a:ext cx="2587752" cy="2606040"/>
          </a:xfrm>
          <a:prstGeom prst="roundRect">
            <a:avLst>
              <a:gd fmla="val 3534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22"/>
          <p:cNvSpPr/>
          <p:nvPr/>
        </p:nvSpPr>
        <p:spPr>
          <a:xfrm>
            <a:off x="7146036" y="2203704"/>
            <a:ext cx="768096" cy="768096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17" name="Google Shape;101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3422" y="2411090"/>
            <a:ext cx="353324" cy="3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2"/>
          <p:cNvSpPr/>
          <p:nvPr/>
        </p:nvSpPr>
        <p:spPr>
          <a:xfrm>
            <a:off x="6419088" y="3108960"/>
            <a:ext cx="222199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One standard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2"/>
          <p:cNvSpPr/>
          <p:nvPr/>
        </p:nvSpPr>
        <p:spPr>
          <a:xfrm>
            <a:off x="6473952" y="3566160"/>
            <a:ext cx="2112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30"/>
              <a:buFont typeface="Lato"/>
              <a:buNone/>
            </a:pPr>
            <a:r>
              <a:rPr b="0" i="0" lang="en-US" sz="11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consistent playbook, rules and prompts — the whole team works the same way.</a:t>
            </a:r>
            <a:endParaRPr b="0" i="0" sz="11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2"/>
          <p:cNvSpPr/>
          <p:nvPr/>
        </p:nvSpPr>
        <p:spPr>
          <a:xfrm>
            <a:off x="9070848" y="1874520"/>
            <a:ext cx="2587752" cy="2606040"/>
          </a:xfrm>
          <a:prstGeom prst="roundRect">
            <a:avLst>
              <a:gd fmla="val 3534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22"/>
          <p:cNvSpPr/>
          <p:nvPr/>
        </p:nvSpPr>
        <p:spPr>
          <a:xfrm>
            <a:off x="9980676" y="2203704"/>
            <a:ext cx="768096" cy="768096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22" name="Google Shape;102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88062" y="2411090"/>
            <a:ext cx="353324" cy="3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22"/>
          <p:cNvSpPr/>
          <p:nvPr/>
        </p:nvSpPr>
        <p:spPr>
          <a:xfrm>
            <a:off x="9253728" y="3108960"/>
            <a:ext cx="222199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Migrations in days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22"/>
          <p:cNvSpPr/>
          <p:nvPr/>
        </p:nvSpPr>
        <p:spPr>
          <a:xfrm>
            <a:off x="9308592" y="3566160"/>
            <a:ext cx="2112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30"/>
              <a:buFont typeface="Lato"/>
              <a:buNone/>
            </a:pPr>
            <a:r>
              <a:rPr b="0" i="0" lang="en-US" sz="113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Cross-language rewrites and modernization measured in days, not months.</a:t>
            </a:r>
            <a:endParaRPr b="0" i="0" sz="11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22"/>
          <p:cNvSpPr/>
          <p:nvPr/>
        </p:nvSpPr>
        <p:spPr>
          <a:xfrm>
            <a:off x="566928" y="4892040"/>
            <a:ext cx="11057839" cy="1234440"/>
          </a:xfrm>
          <a:prstGeom prst="roundRect">
            <a:avLst>
              <a:gd fmla="val 8889" name="adj"/>
            </a:avLst>
          </a:prstGeom>
          <a:solidFill>
            <a:srgbClr val="141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22"/>
          <p:cNvSpPr/>
          <p:nvPr/>
        </p:nvSpPr>
        <p:spPr>
          <a:xfrm>
            <a:off x="914400" y="5239512"/>
            <a:ext cx="548640" cy="548640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27" name="Google Shape;102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2533" y="5387645"/>
            <a:ext cx="252374" cy="25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22"/>
          <p:cNvSpPr/>
          <p:nvPr/>
        </p:nvSpPr>
        <p:spPr>
          <a:xfrm>
            <a:off x="1627632" y="5093208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measure from the first week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22"/>
          <p:cNvSpPr/>
          <p:nvPr/>
        </p:nvSpPr>
        <p:spPr>
          <a:xfrm>
            <a:off x="1627632" y="5495544"/>
            <a:ext cx="9686239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250"/>
              <a:buFont typeface="Lato"/>
              <a:buNone/>
            </a:pPr>
            <a:r>
              <a:rPr b="0" i="0" lang="en-US" sz="12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We set a baseline at the start of the pilot — task time, cost, quality. The exact numbers depend on the project; we report real data, not promises.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22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22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61F"/>
        </a:solidFill>
      </p:bgPr>
    </p:bg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3"/>
          <p:cNvSpPr/>
          <p:nvPr/>
        </p:nvSpPr>
        <p:spPr>
          <a:xfrm>
            <a:off x="8046720" y="-2194560"/>
            <a:ext cx="6583680" cy="6583680"/>
          </a:xfrm>
          <a:prstGeom prst="ellipse">
            <a:avLst/>
          </a:prstGeom>
          <a:solidFill>
            <a:srgbClr val="4F46E5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23"/>
          <p:cNvSpPr/>
          <p:nvPr/>
        </p:nvSpPr>
        <p:spPr>
          <a:xfrm>
            <a:off x="822960" y="100584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300"/>
              <a:buFont typeface="Lato"/>
              <a:buNone/>
            </a:pPr>
            <a:r>
              <a:rPr b="1" i="0" lang="en-US" sz="13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NEXT STEPS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3"/>
          <p:cNvSpPr/>
          <p:nvPr/>
        </p:nvSpPr>
        <p:spPr>
          <a:xfrm>
            <a:off x="804672" y="1417320"/>
            <a:ext cx="10058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Montserrat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Let's start with a pilot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3"/>
          <p:cNvSpPr/>
          <p:nvPr/>
        </p:nvSpPr>
        <p:spPr>
          <a:xfrm>
            <a:off x="822960" y="2468880"/>
            <a:ext cx="98755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600"/>
              <a:buFont typeface="Lato"/>
              <a:buNone/>
            </a:pPr>
            <a:r>
              <a:rPr b="0" i="0" lang="en-US" sz="16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The fastest route to results: a short kickoff workshop and rollout on a single real project.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23"/>
          <p:cNvSpPr/>
          <p:nvPr/>
        </p:nvSpPr>
        <p:spPr>
          <a:xfrm>
            <a:off x="822960" y="3291840"/>
            <a:ext cx="3502152" cy="1828800"/>
          </a:xfrm>
          <a:prstGeom prst="roundRect">
            <a:avLst>
              <a:gd fmla="val 5000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23"/>
          <p:cNvSpPr/>
          <p:nvPr/>
        </p:nvSpPr>
        <p:spPr>
          <a:xfrm>
            <a:off x="1133856" y="358444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43" name="Google Shape;10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802" y="374739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23"/>
          <p:cNvSpPr/>
          <p:nvPr/>
        </p:nvSpPr>
        <p:spPr>
          <a:xfrm>
            <a:off x="1133856" y="4279392"/>
            <a:ext cx="29535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0"/>
              <a:buFont typeface="Montserrat"/>
              <a:buNone/>
            </a:pPr>
            <a:r>
              <a:rPr b="1" i="0" lang="en-US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· Kickoff workshop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23"/>
          <p:cNvSpPr/>
          <p:nvPr/>
        </p:nvSpPr>
        <p:spPr>
          <a:xfrm>
            <a:off x="1152144" y="4645152"/>
            <a:ext cx="2880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A shared foundation and language for the team (≈2 days).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23"/>
          <p:cNvSpPr/>
          <p:nvPr/>
        </p:nvSpPr>
        <p:spPr>
          <a:xfrm>
            <a:off x="4599432" y="3291840"/>
            <a:ext cx="3502152" cy="1828800"/>
          </a:xfrm>
          <a:prstGeom prst="roundRect">
            <a:avLst>
              <a:gd fmla="val 5000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23"/>
          <p:cNvSpPr/>
          <p:nvPr/>
        </p:nvSpPr>
        <p:spPr>
          <a:xfrm>
            <a:off x="4910328" y="358444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48" name="Google Shape;10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3274" y="374739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23"/>
          <p:cNvSpPr/>
          <p:nvPr/>
        </p:nvSpPr>
        <p:spPr>
          <a:xfrm>
            <a:off x="4910328" y="4279392"/>
            <a:ext cx="29535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0"/>
              <a:buFont typeface="Montserrat"/>
              <a:buNone/>
            </a:pPr>
            <a:r>
              <a:rPr b="1" i="0" lang="en-US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· Choosing 1–2 projects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23"/>
          <p:cNvSpPr/>
          <p:nvPr/>
        </p:nvSpPr>
        <p:spPr>
          <a:xfrm>
            <a:off x="4928616" y="4645152"/>
            <a:ext cx="2880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An in-situ pilot on a chosen, real project.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23"/>
          <p:cNvSpPr/>
          <p:nvPr/>
        </p:nvSpPr>
        <p:spPr>
          <a:xfrm>
            <a:off x="8375904" y="3291840"/>
            <a:ext cx="3502152" cy="1828800"/>
          </a:xfrm>
          <a:prstGeom prst="roundRect">
            <a:avLst>
              <a:gd fmla="val 5000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23"/>
          <p:cNvSpPr/>
          <p:nvPr/>
        </p:nvSpPr>
        <p:spPr>
          <a:xfrm>
            <a:off x="8686800" y="358444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53" name="Google Shape;10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49746" y="374739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23"/>
          <p:cNvSpPr/>
          <p:nvPr/>
        </p:nvSpPr>
        <p:spPr>
          <a:xfrm>
            <a:off x="8686800" y="4279392"/>
            <a:ext cx="29535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0"/>
              <a:buFont typeface="Montserrat"/>
              <a:buNone/>
            </a:pPr>
            <a:r>
              <a:rPr b="1" i="0" lang="en-US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 · Cost control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23"/>
          <p:cNvSpPr/>
          <p:nvPr/>
        </p:nvSpPr>
        <p:spPr>
          <a:xfrm>
            <a:off x="8705088" y="4645152"/>
            <a:ext cx="2880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Limits, telemetry and tool selection from day one.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6" name="Google Shape;1056;p23"/>
          <p:cNvCxnSpPr/>
          <p:nvPr/>
        </p:nvCxnSpPr>
        <p:spPr>
          <a:xfrm flipH="1" rot="10800000">
            <a:off x="619466" y="5664357"/>
            <a:ext cx="615852" cy="703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7" name="Google Shape;1057;p23"/>
          <p:cNvCxnSpPr/>
          <p:nvPr/>
        </p:nvCxnSpPr>
        <p:spPr>
          <a:xfrm>
            <a:off x="619466" y="5671389"/>
            <a:ext cx="1370317" cy="9839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8" name="Google Shape;1058;p23"/>
          <p:cNvCxnSpPr/>
          <p:nvPr/>
        </p:nvCxnSpPr>
        <p:spPr>
          <a:xfrm>
            <a:off x="1235318" y="5664357"/>
            <a:ext cx="754464" cy="10543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9" name="Google Shape;1059;p23"/>
          <p:cNvCxnSpPr/>
          <p:nvPr/>
        </p:nvCxnSpPr>
        <p:spPr>
          <a:xfrm>
            <a:off x="1235318" y="5664357"/>
            <a:ext cx="1127287" cy="53095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0" name="Google Shape;1060;p23"/>
          <p:cNvCxnSpPr/>
          <p:nvPr/>
        </p:nvCxnSpPr>
        <p:spPr>
          <a:xfrm>
            <a:off x="1989783" y="5769788"/>
            <a:ext cx="372823" cy="42552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1" name="Google Shape;1061;p23"/>
          <p:cNvCxnSpPr/>
          <p:nvPr/>
        </p:nvCxnSpPr>
        <p:spPr>
          <a:xfrm flipH="1" rot="10800000">
            <a:off x="1989783" y="5591354"/>
            <a:ext cx="1074773" cy="17843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2" name="Google Shape;1062;p23"/>
          <p:cNvCxnSpPr/>
          <p:nvPr/>
        </p:nvCxnSpPr>
        <p:spPr>
          <a:xfrm flipH="1" rot="10800000">
            <a:off x="2362606" y="5591354"/>
            <a:ext cx="701951" cy="60395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3" name="Google Shape;1063;p23"/>
          <p:cNvCxnSpPr/>
          <p:nvPr/>
        </p:nvCxnSpPr>
        <p:spPr>
          <a:xfrm>
            <a:off x="2362606" y="6195309"/>
            <a:ext cx="970967" cy="3705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4" name="Google Shape;1064;p23"/>
          <p:cNvCxnSpPr/>
          <p:nvPr/>
        </p:nvCxnSpPr>
        <p:spPr>
          <a:xfrm>
            <a:off x="3064556" y="5591354"/>
            <a:ext cx="269016" cy="6410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5" name="Google Shape;1065;p23"/>
          <p:cNvCxnSpPr/>
          <p:nvPr/>
        </p:nvCxnSpPr>
        <p:spPr>
          <a:xfrm>
            <a:off x="3064556" y="5591354"/>
            <a:ext cx="903798" cy="35635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6" name="Google Shape;1066;p23"/>
          <p:cNvCxnSpPr/>
          <p:nvPr/>
        </p:nvCxnSpPr>
        <p:spPr>
          <a:xfrm>
            <a:off x="3064556" y="5591354"/>
            <a:ext cx="1164266" cy="25966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7" name="Google Shape;1067;p23"/>
          <p:cNvCxnSpPr/>
          <p:nvPr/>
        </p:nvCxnSpPr>
        <p:spPr>
          <a:xfrm flipH="1" rot="10800000">
            <a:off x="3333573" y="5947712"/>
            <a:ext cx="634782" cy="28465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8" name="Google Shape;1068;p23"/>
          <p:cNvCxnSpPr/>
          <p:nvPr/>
        </p:nvCxnSpPr>
        <p:spPr>
          <a:xfrm flipH="1" rot="10800000">
            <a:off x="3333573" y="5851023"/>
            <a:ext cx="895249" cy="38134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9" name="Google Shape;1069;p23"/>
          <p:cNvCxnSpPr/>
          <p:nvPr/>
        </p:nvCxnSpPr>
        <p:spPr>
          <a:xfrm flipH="1" rot="10800000">
            <a:off x="3968354" y="5851023"/>
            <a:ext cx="260468" cy="966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0" name="Google Shape;1070;p23"/>
          <p:cNvCxnSpPr/>
          <p:nvPr/>
        </p:nvCxnSpPr>
        <p:spPr>
          <a:xfrm flipH="1" rot="10800000">
            <a:off x="3968354" y="5583673"/>
            <a:ext cx="1099199" cy="36403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1" name="Google Shape;1071;p23"/>
          <p:cNvCxnSpPr/>
          <p:nvPr/>
        </p:nvCxnSpPr>
        <p:spPr>
          <a:xfrm flipH="1" rot="10800000">
            <a:off x="4228822" y="5583673"/>
            <a:ext cx="838731" cy="26735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2" name="Google Shape;1072;p23"/>
          <p:cNvCxnSpPr/>
          <p:nvPr/>
        </p:nvCxnSpPr>
        <p:spPr>
          <a:xfrm>
            <a:off x="4228822" y="5851023"/>
            <a:ext cx="1405733" cy="9682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3" name="Google Shape;1073;p23"/>
          <p:cNvCxnSpPr/>
          <p:nvPr/>
        </p:nvCxnSpPr>
        <p:spPr>
          <a:xfrm>
            <a:off x="5067553" y="5583673"/>
            <a:ext cx="567002" cy="36417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4" name="Google Shape;1074;p23"/>
          <p:cNvCxnSpPr/>
          <p:nvPr/>
        </p:nvCxnSpPr>
        <p:spPr>
          <a:xfrm>
            <a:off x="5067553" y="5583673"/>
            <a:ext cx="1045463" cy="35006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5" name="Google Shape;1075;p23"/>
          <p:cNvCxnSpPr/>
          <p:nvPr/>
        </p:nvCxnSpPr>
        <p:spPr>
          <a:xfrm>
            <a:off x="5067553" y="5583673"/>
            <a:ext cx="1134956" cy="2373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6" name="Google Shape;1076;p23"/>
          <p:cNvCxnSpPr/>
          <p:nvPr/>
        </p:nvCxnSpPr>
        <p:spPr>
          <a:xfrm flipH="1" rot="10800000">
            <a:off x="5634555" y="5933739"/>
            <a:ext cx="478461" cy="141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7" name="Google Shape;1077;p23"/>
          <p:cNvCxnSpPr/>
          <p:nvPr/>
        </p:nvCxnSpPr>
        <p:spPr>
          <a:xfrm flipH="1" rot="10800000">
            <a:off x="5634555" y="5607404"/>
            <a:ext cx="567954" cy="34044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8" name="Google Shape;1078;p23"/>
          <p:cNvCxnSpPr/>
          <p:nvPr/>
        </p:nvCxnSpPr>
        <p:spPr>
          <a:xfrm flipH="1" rot="10800000">
            <a:off x="5634555" y="5686096"/>
            <a:ext cx="1330967" cy="26175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9" name="Google Shape;1079;p23"/>
          <p:cNvCxnSpPr/>
          <p:nvPr/>
        </p:nvCxnSpPr>
        <p:spPr>
          <a:xfrm flipH="1" rot="10800000">
            <a:off x="6113016" y="5607404"/>
            <a:ext cx="89492" cy="32633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0" name="Google Shape;1080;p23"/>
          <p:cNvCxnSpPr/>
          <p:nvPr/>
        </p:nvCxnSpPr>
        <p:spPr>
          <a:xfrm flipH="1" rot="10800000">
            <a:off x="6113016" y="5686096"/>
            <a:ext cx="852506" cy="24764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1" name="Google Shape;1081;p23"/>
          <p:cNvCxnSpPr/>
          <p:nvPr/>
        </p:nvCxnSpPr>
        <p:spPr>
          <a:xfrm>
            <a:off x="6113016" y="5933739"/>
            <a:ext cx="1021379" cy="16057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2" name="Google Shape;1082;p23"/>
          <p:cNvCxnSpPr/>
          <p:nvPr/>
        </p:nvCxnSpPr>
        <p:spPr>
          <a:xfrm>
            <a:off x="6202509" y="5607404"/>
            <a:ext cx="763013" cy="7869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3" name="Google Shape;1083;p23"/>
          <p:cNvCxnSpPr/>
          <p:nvPr/>
        </p:nvCxnSpPr>
        <p:spPr>
          <a:xfrm>
            <a:off x="6202509" y="5607404"/>
            <a:ext cx="931887" cy="4869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4" name="Google Shape;1084;p23"/>
          <p:cNvCxnSpPr/>
          <p:nvPr/>
        </p:nvCxnSpPr>
        <p:spPr>
          <a:xfrm>
            <a:off x="6202509" y="5607404"/>
            <a:ext cx="1327303" cy="18652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5" name="Google Shape;1085;p23"/>
          <p:cNvCxnSpPr/>
          <p:nvPr/>
        </p:nvCxnSpPr>
        <p:spPr>
          <a:xfrm>
            <a:off x="6965522" y="5686096"/>
            <a:ext cx="168874" cy="40821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6" name="Google Shape;1086;p23"/>
          <p:cNvCxnSpPr/>
          <p:nvPr/>
        </p:nvCxnSpPr>
        <p:spPr>
          <a:xfrm>
            <a:off x="6965522" y="5686096"/>
            <a:ext cx="564290" cy="10783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7" name="Google Shape;1087;p23"/>
          <p:cNvCxnSpPr/>
          <p:nvPr/>
        </p:nvCxnSpPr>
        <p:spPr>
          <a:xfrm>
            <a:off x="6965522" y="5686096"/>
            <a:ext cx="1193576" cy="49560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8" name="Google Shape;1088;p23"/>
          <p:cNvCxnSpPr/>
          <p:nvPr/>
        </p:nvCxnSpPr>
        <p:spPr>
          <a:xfrm flipH="1" rot="10800000">
            <a:off x="7134396" y="5793933"/>
            <a:ext cx="395416" cy="30038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9" name="Google Shape;1089;p23"/>
          <p:cNvCxnSpPr/>
          <p:nvPr/>
        </p:nvCxnSpPr>
        <p:spPr>
          <a:xfrm>
            <a:off x="7134396" y="6094314"/>
            <a:ext cx="1024702" cy="873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0" name="Google Shape;1090;p23"/>
          <p:cNvCxnSpPr/>
          <p:nvPr/>
        </p:nvCxnSpPr>
        <p:spPr>
          <a:xfrm>
            <a:off x="7529812" y="5793933"/>
            <a:ext cx="629286" cy="38777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1" name="Google Shape;1091;p23"/>
          <p:cNvCxnSpPr/>
          <p:nvPr/>
        </p:nvCxnSpPr>
        <p:spPr>
          <a:xfrm>
            <a:off x="7529812" y="5793933"/>
            <a:ext cx="1148049" cy="2919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2" name="Google Shape;1092;p23"/>
          <p:cNvCxnSpPr/>
          <p:nvPr/>
        </p:nvCxnSpPr>
        <p:spPr>
          <a:xfrm flipH="1" rot="10800000">
            <a:off x="8159098" y="5823123"/>
            <a:ext cx="518763" cy="35858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3" name="Google Shape;1093;p23"/>
          <p:cNvCxnSpPr/>
          <p:nvPr/>
        </p:nvCxnSpPr>
        <p:spPr>
          <a:xfrm flipH="1" rot="10800000">
            <a:off x="8159098" y="5633632"/>
            <a:ext cx="1088207" cy="54807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4" name="Google Shape;1094;p23"/>
          <p:cNvCxnSpPr/>
          <p:nvPr/>
        </p:nvCxnSpPr>
        <p:spPr>
          <a:xfrm flipH="1" rot="10800000">
            <a:off x="8677860" y="5633632"/>
            <a:ext cx="569445" cy="18949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5" name="Google Shape;1095;p23"/>
          <p:cNvCxnSpPr/>
          <p:nvPr/>
        </p:nvCxnSpPr>
        <p:spPr>
          <a:xfrm>
            <a:off x="8677860" y="5823123"/>
            <a:ext cx="1328794" cy="33748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6" name="Google Shape;1096;p23"/>
          <p:cNvCxnSpPr/>
          <p:nvPr/>
        </p:nvCxnSpPr>
        <p:spPr>
          <a:xfrm>
            <a:off x="9247305" y="5633632"/>
            <a:ext cx="759349" cy="52697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7" name="Google Shape;1097;p23"/>
          <p:cNvCxnSpPr/>
          <p:nvPr/>
        </p:nvCxnSpPr>
        <p:spPr>
          <a:xfrm>
            <a:off x="9247305" y="5633632"/>
            <a:ext cx="1100420" cy="50578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8" name="Google Shape;1098;p23"/>
          <p:cNvCxnSpPr/>
          <p:nvPr/>
        </p:nvCxnSpPr>
        <p:spPr>
          <a:xfrm flipH="1" rot="10800000">
            <a:off x="10006654" y="6139418"/>
            <a:ext cx="341070" cy="211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9" name="Google Shape;1099;p23"/>
          <p:cNvCxnSpPr/>
          <p:nvPr/>
        </p:nvCxnSpPr>
        <p:spPr>
          <a:xfrm flipH="1" rot="10800000">
            <a:off x="10006654" y="6145755"/>
            <a:ext cx="952648" cy="1485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0" name="Google Shape;1100;p23"/>
          <p:cNvCxnSpPr/>
          <p:nvPr/>
        </p:nvCxnSpPr>
        <p:spPr>
          <a:xfrm>
            <a:off x="10347725" y="6139418"/>
            <a:ext cx="611578" cy="633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1" name="Google Shape;1101;p23"/>
          <p:cNvCxnSpPr/>
          <p:nvPr/>
        </p:nvCxnSpPr>
        <p:spPr>
          <a:xfrm flipH="1" rot="10800000">
            <a:off x="10347725" y="5877618"/>
            <a:ext cx="1171252" cy="26179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2" name="Google Shape;1102;p23"/>
          <p:cNvCxnSpPr/>
          <p:nvPr/>
        </p:nvCxnSpPr>
        <p:spPr>
          <a:xfrm flipH="1" rot="10800000">
            <a:off x="10959303" y="5877618"/>
            <a:ext cx="559675" cy="26813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3" name="Google Shape;1103;p23"/>
          <p:cNvSpPr/>
          <p:nvPr/>
        </p:nvSpPr>
        <p:spPr>
          <a:xfrm>
            <a:off x="550886" y="5602809"/>
            <a:ext cx="137160" cy="13716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23"/>
          <p:cNvSpPr/>
          <p:nvPr/>
        </p:nvSpPr>
        <p:spPr>
          <a:xfrm>
            <a:off x="1189598" y="5618637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23"/>
          <p:cNvSpPr/>
          <p:nvPr/>
        </p:nvSpPr>
        <p:spPr>
          <a:xfrm>
            <a:off x="1944063" y="5724068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23"/>
          <p:cNvSpPr/>
          <p:nvPr/>
        </p:nvSpPr>
        <p:spPr>
          <a:xfrm>
            <a:off x="2316886" y="6149589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23"/>
          <p:cNvSpPr/>
          <p:nvPr/>
        </p:nvSpPr>
        <p:spPr>
          <a:xfrm>
            <a:off x="2995976" y="5522774"/>
            <a:ext cx="137160" cy="13716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23"/>
          <p:cNvSpPr/>
          <p:nvPr/>
        </p:nvSpPr>
        <p:spPr>
          <a:xfrm>
            <a:off x="3287853" y="6186644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23"/>
          <p:cNvSpPr/>
          <p:nvPr/>
        </p:nvSpPr>
        <p:spPr>
          <a:xfrm>
            <a:off x="3922634" y="5901992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23"/>
          <p:cNvSpPr/>
          <p:nvPr/>
        </p:nvSpPr>
        <p:spPr>
          <a:xfrm>
            <a:off x="4183102" y="5805303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23"/>
          <p:cNvSpPr/>
          <p:nvPr/>
        </p:nvSpPr>
        <p:spPr>
          <a:xfrm>
            <a:off x="4998973" y="5515093"/>
            <a:ext cx="137160" cy="13716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23"/>
          <p:cNvSpPr/>
          <p:nvPr/>
        </p:nvSpPr>
        <p:spPr>
          <a:xfrm>
            <a:off x="5588835" y="5902129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23"/>
          <p:cNvSpPr/>
          <p:nvPr/>
        </p:nvSpPr>
        <p:spPr>
          <a:xfrm>
            <a:off x="6067296" y="5888019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23"/>
          <p:cNvSpPr/>
          <p:nvPr/>
        </p:nvSpPr>
        <p:spPr>
          <a:xfrm>
            <a:off x="6156789" y="5561684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23"/>
          <p:cNvSpPr/>
          <p:nvPr/>
        </p:nvSpPr>
        <p:spPr>
          <a:xfrm>
            <a:off x="6896942" y="5617516"/>
            <a:ext cx="137160" cy="13716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23"/>
          <p:cNvSpPr/>
          <p:nvPr/>
        </p:nvSpPr>
        <p:spPr>
          <a:xfrm>
            <a:off x="7088676" y="6048594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23"/>
          <p:cNvSpPr/>
          <p:nvPr/>
        </p:nvSpPr>
        <p:spPr>
          <a:xfrm>
            <a:off x="7484092" y="5748213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23"/>
          <p:cNvSpPr/>
          <p:nvPr/>
        </p:nvSpPr>
        <p:spPr>
          <a:xfrm>
            <a:off x="8113378" y="6135983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23"/>
          <p:cNvSpPr/>
          <p:nvPr/>
        </p:nvSpPr>
        <p:spPr>
          <a:xfrm>
            <a:off x="8609280" y="5754543"/>
            <a:ext cx="137160" cy="13716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23"/>
          <p:cNvSpPr/>
          <p:nvPr/>
        </p:nvSpPr>
        <p:spPr>
          <a:xfrm>
            <a:off x="9201585" y="5587912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23"/>
          <p:cNvSpPr/>
          <p:nvPr/>
        </p:nvSpPr>
        <p:spPr>
          <a:xfrm>
            <a:off x="9960934" y="6114886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23"/>
          <p:cNvSpPr/>
          <p:nvPr/>
        </p:nvSpPr>
        <p:spPr>
          <a:xfrm>
            <a:off x="10302005" y="6093698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23"/>
          <p:cNvSpPr/>
          <p:nvPr/>
        </p:nvSpPr>
        <p:spPr>
          <a:xfrm>
            <a:off x="10890723" y="6077175"/>
            <a:ext cx="137160" cy="13716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23"/>
          <p:cNvSpPr/>
          <p:nvPr/>
        </p:nvSpPr>
        <p:spPr>
          <a:xfrm>
            <a:off x="11473257" y="5831898"/>
            <a:ext cx="91440" cy="91440"/>
          </a:xfrm>
          <a:prstGeom prst="ellipse">
            <a:avLst/>
          </a:prstGeom>
          <a:solidFill>
            <a:srgbClr val="818CF8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23"/>
          <p:cNvSpPr/>
          <p:nvPr/>
        </p:nvSpPr>
        <p:spPr>
          <a:xfrm>
            <a:off x="822960" y="6355080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050"/>
              <a:buFont typeface="Lato"/>
              <a:buNone/>
            </a:pPr>
            <a:r>
              <a:rPr b="0" i="1" lang="en-US" sz="105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AI in Development — a guide to the possibilities and a path to adoption.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61F"/>
        </a:solidFill>
      </p:bgPr>
    </p:bg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4"/>
          <p:cNvSpPr/>
          <p:nvPr/>
        </p:nvSpPr>
        <p:spPr>
          <a:xfrm>
            <a:off x="8229600" y="-2377440"/>
            <a:ext cx="6949440" cy="6949440"/>
          </a:xfrm>
          <a:prstGeom prst="ellipse">
            <a:avLst/>
          </a:prstGeom>
          <a:solidFill>
            <a:srgbClr val="4F46E5">
              <a:alpha val="1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24"/>
          <p:cNvSpPr/>
          <p:nvPr/>
        </p:nvSpPr>
        <p:spPr>
          <a:xfrm>
            <a:off x="822960" y="132588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300"/>
              <a:buFont typeface="Lato"/>
              <a:buNone/>
            </a:pPr>
            <a:r>
              <a:rPr b="1" i="0" lang="en-US" sz="13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CONTACT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4"/>
          <p:cNvSpPr/>
          <p:nvPr/>
        </p:nvSpPr>
        <p:spPr>
          <a:xfrm>
            <a:off x="786384" y="1755648"/>
            <a:ext cx="5760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Montserrat"/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Let's talk</a:t>
            </a:r>
            <a:endParaRPr b="0" i="0" sz="4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Montserrat"/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about your rollout</a:t>
            </a:r>
            <a:endParaRPr b="0" i="0" sz="4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4"/>
          <p:cNvSpPr/>
          <p:nvPr/>
        </p:nvSpPr>
        <p:spPr>
          <a:xfrm>
            <a:off x="822960" y="4069080"/>
            <a:ext cx="53035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500"/>
              <a:buFont typeface="Lato"/>
              <a:buNone/>
            </a:pPr>
            <a:r>
              <a:rPr b="0" i="0" lang="en-US" sz="15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We'll help you plan and roll out AI in your team — from a workshop to full in-situ adoption.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4"/>
          <p:cNvSpPr/>
          <p:nvPr/>
        </p:nvSpPr>
        <p:spPr>
          <a:xfrm>
            <a:off x="6766560" y="1417320"/>
            <a:ext cx="4617720" cy="4023360"/>
          </a:xfrm>
          <a:prstGeom prst="roundRect">
            <a:avLst>
              <a:gd fmla="val 3182" name="adj"/>
            </a:avLst>
          </a:prstGeom>
          <a:solidFill>
            <a:srgbClr val="20242F"/>
          </a:solidFill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24"/>
          <p:cNvSpPr/>
          <p:nvPr/>
        </p:nvSpPr>
        <p:spPr>
          <a:xfrm>
            <a:off x="8138160" y="1874520"/>
            <a:ext cx="30175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Securinet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7" name="Google Shape;1137;p24"/>
          <p:cNvCxnSpPr/>
          <p:nvPr/>
        </p:nvCxnSpPr>
        <p:spPr>
          <a:xfrm>
            <a:off x="7178040" y="2935224"/>
            <a:ext cx="3794760" cy="0"/>
          </a:xfrm>
          <a:prstGeom prst="straightConnector1">
            <a:avLst/>
          </a:prstGeom>
          <a:noFill/>
          <a:ln cap="flat" cmpd="sng" w="12700">
            <a:solidFill>
              <a:srgbClr val="2C31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8" name="Google Shape;1138;p24"/>
          <p:cNvSpPr/>
          <p:nvPr/>
        </p:nvSpPr>
        <p:spPr>
          <a:xfrm>
            <a:off x="7178040" y="320040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39" name="Google Shape;1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1235" y="334359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24"/>
          <p:cNvSpPr/>
          <p:nvPr/>
        </p:nvSpPr>
        <p:spPr>
          <a:xfrm>
            <a:off x="7882128" y="3182112"/>
            <a:ext cx="33375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850"/>
              <a:buFont typeface="Lato"/>
              <a:buNone/>
            </a:pPr>
            <a:r>
              <a:rPr b="1" i="0" lang="en-US" sz="85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CONTACT PERSON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24"/>
          <p:cNvSpPr/>
          <p:nvPr/>
        </p:nvSpPr>
        <p:spPr>
          <a:xfrm>
            <a:off x="7882128" y="3383280"/>
            <a:ext cx="329184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Lato"/>
              <a:buNone/>
            </a:pPr>
            <a:r>
              <a:rPr b="1" i="0" lang="en-US" sz="14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Bartosz Sroka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4"/>
          <p:cNvSpPr/>
          <p:nvPr/>
        </p:nvSpPr>
        <p:spPr>
          <a:xfrm>
            <a:off x="7178040" y="393192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43" name="Google Shape;11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1235" y="407511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24"/>
          <p:cNvSpPr/>
          <p:nvPr/>
        </p:nvSpPr>
        <p:spPr>
          <a:xfrm>
            <a:off x="7882128" y="3913632"/>
            <a:ext cx="33375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850"/>
              <a:buFont typeface="Lato"/>
              <a:buNone/>
            </a:pPr>
            <a:r>
              <a:rPr b="1" i="0" lang="en-US" sz="85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EMAIL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24"/>
          <p:cNvSpPr/>
          <p:nvPr/>
        </p:nvSpPr>
        <p:spPr>
          <a:xfrm>
            <a:off x="7882128" y="4114800"/>
            <a:ext cx="329184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bartosz.sroka@securinet.pl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24"/>
          <p:cNvSpPr/>
          <p:nvPr/>
        </p:nvSpPr>
        <p:spPr>
          <a:xfrm>
            <a:off x="7178040" y="466344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47" name="Google Shape;114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1235" y="480663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24"/>
          <p:cNvSpPr/>
          <p:nvPr/>
        </p:nvSpPr>
        <p:spPr>
          <a:xfrm>
            <a:off x="7882128" y="4645152"/>
            <a:ext cx="333756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850"/>
              <a:buFont typeface="Lato"/>
              <a:buNone/>
            </a:pPr>
            <a:r>
              <a:rPr b="1" i="0" lang="en-US" sz="85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PHONE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24"/>
          <p:cNvSpPr/>
          <p:nvPr/>
        </p:nvSpPr>
        <p:spPr>
          <a:xfrm>
            <a:off x="7882128" y="4846320"/>
            <a:ext cx="329184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Lato"/>
              <a:buNone/>
            </a:pPr>
            <a:r>
              <a:rPr b="1" i="0" lang="en-US" sz="14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+48 696 236 88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0" name="Google Shape;1150;p24"/>
          <p:cNvCxnSpPr/>
          <p:nvPr/>
        </p:nvCxnSpPr>
        <p:spPr>
          <a:xfrm flipH="1" rot="10800000">
            <a:off x="619466" y="5761296"/>
            <a:ext cx="615852" cy="511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1" name="Google Shape;1151;p24"/>
          <p:cNvCxnSpPr/>
          <p:nvPr/>
        </p:nvCxnSpPr>
        <p:spPr>
          <a:xfrm>
            <a:off x="619466" y="5766410"/>
            <a:ext cx="1370317" cy="7156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2" name="Google Shape;1152;p24"/>
          <p:cNvCxnSpPr/>
          <p:nvPr/>
        </p:nvCxnSpPr>
        <p:spPr>
          <a:xfrm>
            <a:off x="1235318" y="5761296"/>
            <a:ext cx="754464" cy="7667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3" name="Google Shape;1153;p24"/>
          <p:cNvCxnSpPr/>
          <p:nvPr/>
        </p:nvCxnSpPr>
        <p:spPr>
          <a:xfrm>
            <a:off x="1235318" y="5761296"/>
            <a:ext cx="1127287" cy="38614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4" name="Google Shape;1154;p24"/>
          <p:cNvCxnSpPr/>
          <p:nvPr/>
        </p:nvCxnSpPr>
        <p:spPr>
          <a:xfrm>
            <a:off x="1989783" y="5837973"/>
            <a:ext cx="372823" cy="30946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5" name="Google Shape;1155;p24"/>
          <p:cNvCxnSpPr/>
          <p:nvPr/>
        </p:nvCxnSpPr>
        <p:spPr>
          <a:xfrm flipH="1" rot="10800000">
            <a:off x="1989783" y="5708203"/>
            <a:ext cx="1074773" cy="12977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6" name="Google Shape;1156;p24"/>
          <p:cNvCxnSpPr/>
          <p:nvPr/>
        </p:nvCxnSpPr>
        <p:spPr>
          <a:xfrm>
            <a:off x="1989783" y="5837973"/>
            <a:ext cx="1343790" cy="33641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7" name="Google Shape;1157;p24"/>
          <p:cNvCxnSpPr/>
          <p:nvPr/>
        </p:nvCxnSpPr>
        <p:spPr>
          <a:xfrm flipH="1" rot="10800000">
            <a:off x="2362606" y="5708203"/>
            <a:ext cx="701951" cy="43924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8" name="Google Shape;1158;p24"/>
          <p:cNvCxnSpPr/>
          <p:nvPr/>
        </p:nvCxnSpPr>
        <p:spPr>
          <a:xfrm>
            <a:off x="2362606" y="6147443"/>
            <a:ext cx="970967" cy="2694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9" name="Google Shape;1159;p24"/>
          <p:cNvCxnSpPr/>
          <p:nvPr/>
        </p:nvCxnSpPr>
        <p:spPr>
          <a:xfrm>
            <a:off x="3064556" y="5708203"/>
            <a:ext cx="269016" cy="46618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0" name="Google Shape;1160;p24"/>
          <p:cNvCxnSpPr/>
          <p:nvPr/>
        </p:nvCxnSpPr>
        <p:spPr>
          <a:xfrm>
            <a:off x="3064556" y="5708203"/>
            <a:ext cx="903798" cy="25916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1" name="Google Shape;1161;p24"/>
          <p:cNvCxnSpPr/>
          <p:nvPr/>
        </p:nvCxnSpPr>
        <p:spPr>
          <a:xfrm>
            <a:off x="3064556" y="5708203"/>
            <a:ext cx="1164266" cy="18885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2" name="Google Shape;1162;p24"/>
          <p:cNvCxnSpPr/>
          <p:nvPr/>
        </p:nvCxnSpPr>
        <p:spPr>
          <a:xfrm flipH="1" rot="10800000">
            <a:off x="3333573" y="5967372"/>
            <a:ext cx="634782" cy="20702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3" name="Google Shape;1163;p24"/>
          <p:cNvCxnSpPr/>
          <p:nvPr/>
        </p:nvCxnSpPr>
        <p:spPr>
          <a:xfrm flipH="1" rot="10800000">
            <a:off x="3333573" y="5897053"/>
            <a:ext cx="895249" cy="27733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4" name="Google Shape;1164;p24"/>
          <p:cNvCxnSpPr/>
          <p:nvPr/>
        </p:nvCxnSpPr>
        <p:spPr>
          <a:xfrm flipH="1" rot="10800000">
            <a:off x="3968354" y="5897053"/>
            <a:ext cx="260468" cy="7031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5" name="Google Shape;1165;p24"/>
          <p:cNvCxnSpPr/>
          <p:nvPr/>
        </p:nvCxnSpPr>
        <p:spPr>
          <a:xfrm flipH="1" rot="10800000">
            <a:off x="3968354" y="5702616"/>
            <a:ext cx="1099199" cy="26475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6" name="Google Shape;1166;p24"/>
          <p:cNvCxnSpPr/>
          <p:nvPr/>
        </p:nvCxnSpPr>
        <p:spPr>
          <a:xfrm flipH="1" rot="10800000">
            <a:off x="4228822" y="5702616"/>
            <a:ext cx="838731" cy="19443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7" name="Google Shape;1167;p24"/>
          <p:cNvCxnSpPr/>
          <p:nvPr/>
        </p:nvCxnSpPr>
        <p:spPr>
          <a:xfrm>
            <a:off x="4228822" y="5897053"/>
            <a:ext cx="1405733" cy="7041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8" name="Google Shape;1168;p24"/>
          <p:cNvCxnSpPr/>
          <p:nvPr/>
        </p:nvCxnSpPr>
        <p:spPr>
          <a:xfrm>
            <a:off x="5067553" y="5702616"/>
            <a:ext cx="567002" cy="26485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9" name="Google Shape;1169;p24"/>
          <p:cNvCxnSpPr/>
          <p:nvPr/>
        </p:nvCxnSpPr>
        <p:spPr>
          <a:xfrm>
            <a:off x="5067553" y="5702616"/>
            <a:ext cx="1045463" cy="25459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0" name="Google Shape;1170;p24"/>
          <p:cNvCxnSpPr/>
          <p:nvPr/>
        </p:nvCxnSpPr>
        <p:spPr>
          <a:xfrm>
            <a:off x="5067553" y="5702616"/>
            <a:ext cx="1134956" cy="1725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1" name="Google Shape;1171;p24"/>
          <p:cNvCxnSpPr/>
          <p:nvPr/>
        </p:nvCxnSpPr>
        <p:spPr>
          <a:xfrm flipH="1" rot="10800000">
            <a:off x="5634555" y="5957210"/>
            <a:ext cx="478461" cy="1026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2" name="Google Shape;1172;p24"/>
          <p:cNvCxnSpPr/>
          <p:nvPr/>
        </p:nvCxnSpPr>
        <p:spPr>
          <a:xfrm flipH="1" rot="10800000">
            <a:off x="5634555" y="5719876"/>
            <a:ext cx="567954" cy="24759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3" name="Google Shape;1173;p24"/>
          <p:cNvCxnSpPr/>
          <p:nvPr/>
        </p:nvCxnSpPr>
        <p:spPr>
          <a:xfrm flipH="1" rot="10800000">
            <a:off x="5634555" y="5777106"/>
            <a:ext cx="1330967" cy="19036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4" name="Google Shape;1174;p24"/>
          <p:cNvCxnSpPr/>
          <p:nvPr/>
        </p:nvCxnSpPr>
        <p:spPr>
          <a:xfrm flipH="1" rot="10800000">
            <a:off x="6113016" y="5719876"/>
            <a:ext cx="89492" cy="23733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5" name="Google Shape;1175;p24"/>
          <p:cNvCxnSpPr/>
          <p:nvPr/>
        </p:nvCxnSpPr>
        <p:spPr>
          <a:xfrm flipH="1" rot="10800000">
            <a:off x="6113016" y="5777106"/>
            <a:ext cx="852506" cy="18010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6" name="Google Shape;1176;p24"/>
          <p:cNvCxnSpPr/>
          <p:nvPr/>
        </p:nvCxnSpPr>
        <p:spPr>
          <a:xfrm>
            <a:off x="6113016" y="5957210"/>
            <a:ext cx="1021379" cy="11678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7" name="Google Shape;1177;p24"/>
          <p:cNvCxnSpPr/>
          <p:nvPr/>
        </p:nvCxnSpPr>
        <p:spPr>
          <a:xfrm>
            <a:off x="6202509" y="5719876"/>
            <a:ext cx="763013" cy="5723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8" name="Google Shape;1178;p24"/>
          <p:cNvCxnSpPr/>
          <p:nvPr/>
        </p:nvCxnSpPr>
        <p:spPr>
          <a:xfrm>
            <a:off x="6202509" y="5719876"/>
            <a:ext cx="931887" cy="35411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9" name="Google Shape;1179;p24"/>
          <p:cNvCxnSpPr/>
          <p:nvPr/>
        </p:nvCxnSpPr>
        <p:spPr>
          <a:xfrm>
            <a:off x="6202509" y="5719876"/>
            <a:ext cx="1327303" cy="13565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0" name="Google Shape;1180;p24"/>
          <p:cNvCxnSpPr/>
          <p:nvPr/>
        </p:nvCxnSpPr>
        <p:spPr>
          <a:xfrm>
            <a:off x="6965522" y="5777106"/>
            <a:ext cx="168874" cy="29688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1" name="Google Shape;1181;p24"/>
          <p:cNvCxnSpPr/>
          <p:nvPr/>
        </p:nvCxnSpPr>
        <p:spPr>
          <a:xfrm>
            <a:off x="6965522" y="5777106"/>
            <a:ext cx="564290" cy="7842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2" name="Google Shape;1182;p24"/>
          <p:cNvCxnSpPr/>
          <p:nvPr/>
        </p:nvCxnSpPr>
        <p:spPr>
          <a:xfrm>
            <a:off x="6965522" y="5777106"/>
            <a:ext cx="1193576" cy="36044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3" name="Google Shape;1183;p24"/>
          <p:cNvCxnSpPr/>
          <p:nvPr/>
        </p:nvCxnSpPr>
        <p:spPr>
          <a:xfrm flipH="1" rot="10800000">
            <a:off x="7134396" y="5855533"/>
            <a:ext cx="395416" cy="21845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4" name="Google Shape;1184;p24"/>
          <p:cNvCxnSpPr/>
          <p:nvPr/>
        </p:nvCxnSpPr>
        <p:spPr>
          <a:xfrm>
            <a:off x="7134396" y="6073992"/>
            <a:ext cx="1024702" cy="6355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5" name="Google Shape;1185;p24"/>
          <p:cNvCxnSpPr/>
          <p:nvPr/>
        </p:nvCxnSpPr>
        <p:spPr>
          <a:xfrm>
            <a:off x="7529812" y="5855533"/>
            <a:ext cx="629286" cy="28201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6" name="Google Shape;1186;p24"/>
          <p:cNvCxnSpPr/>
          <p:nvPr/>
        </p:nvCxnSpPr>
        <p:spPr>
          <a:xfrm>
            <a:off x="7529812" y="5855533"/>
            <a:ext cx="1148049" cy="2123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7" name="Google Shape;1187;p24"/>
          <p:cNvCxnSpPr/>
          <p:nvPr/>
        </p:nvCxnSpPr>
        <p:spPr>
          <a:xfrm flipH="1" rot="10800000">
            <a:off x="8159098" y="5876762"/>
            <a:ext cx="518763" cy="26078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8" name="Google Shape;1188;p24"/>
          <p:cNvCxnSpPr/>
          <p:nvPr/>
        </p:nvCxnSpPr>
        <p:spPr>
          <a:xfrm flipH="1" rot="10800000">
            <a:off x="8159098" y="5738951"/>
            <a:ext cx="1088207" cy="39859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9" name="Google Shape;1189;p24"/>
          <p:cNvCxnSpPr/>
          <p:nvPr/>
        </p:nvCxnSpPr>
        <p:spPr>
          <a:xfrm flipH="1" rot="10800000">
            <a:off x="8677860" y="5738951"/>
            <a:ext cx="569445" cy="13781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0" name="Google Shape;1190;p24"/>
          <p:cNvCxnSpPr/>
          <p:nvPr/>
        </p:nvCxnSpPr>
        <p:spPr>
          <a:xfrm>
            <a:off x="8677860" y="5876762"/>
            <a:ext cx="1328794" cy="24544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1" name="Google Shape;1191;p24"/>
          <p:cNvCxnSpPr/>
          <p:nvPr/>
        </p:nvCxnSpPr>
        <p:spPr>
          <a:xfrm>
            <a:off x="9247305" y="5738951"/>
            <a:ext cx="759349" cy="38325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2" name="Google Shape;1192;p24"/>
          <p:cNvCxnSpPr/>
          <p:nvPr/>
        </p:nvCxnSpPr>
        <p:spPr>
          <a:xfrm>
            <a:off x="9247305" y="5738951"/>
            <a:ext cx="1100420" cy="36784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3" name="Google Shape;1193;p24"/>
          <p:cNvCxnSpPr/>
          <p:nvPr/>
        </p:nvCxnSpPr>
        <p:spPr>
          <a:xfrm flipH="1" rot="10800000">
            <a:off x="10006654" y="6106795"/>
            <a:ext cx="341070" cy="1541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4" name="Google Shape;1194;p24"/>
          <p:cNvCxnSpPr/>
          <p:nvPr/>
        </p:nvCxnSpPr>
        <p:spPr>
          <a:xfrm flipH="1" rot="10800000">
            <a:off x="10006654" y="6111404"/>
            <a:ext cx="952648" cy="1080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5" name="Google Shape;1195;p24"/>
          <p:cNvCxnSpPr/>
          <p:nvPr/>
        </p:nvCxnSpPr>
        <p:spPr>
          <a:xfrm>
            <a:off x="10347725" y="6106795"/>
            <a:ext cx="611578" cy="460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6" name="Google Shape;1196;p24"/>
          <p:cNvCxnSpPr/>
          <p:nvPr/>
        </p:nvCxnSpPr>
        <p:spPr>
          <a:xfrm flipH="1" rot="10800000">
            <a:off x="10347725" y="5916395"/>
            <a:ext cx="1171252" cy="19039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7" name="Google Shape;1197;p24"/>
          <p:cNvCxnSpPr/>
          <p:nvPr/>
        </p:nvCxnSpPr>
        <p:spPr>
          <a:xfrm flipH="1" rot="10800000">
            <a:off x="10959303" y="5916395"/>
            <a:ext cx="559675" cy="19500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3803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8" name="Google Shape;1198;p24"/>
          <p:cNvSpPr/>
          <p:nvPr/>
        </p:nvSpPr>
        <p:spPr>
          <a:xfrm>
            <a:off x="550886" y="5697830"/>
            <a:ext cx="137160" cy="13716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24"/>
          <p:cNvSpPr/>
          <p:nvPr/>
        </p:nvSpPr>
        <p:spPr>
          <a:xfrm>
            <a:off x="1189598" y="5715576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24"/>
          <p:cNvSpPr/>
          <p:nvPr/>
        </p:nvSpPr>
        <p:spPr>
          <a:xfrm>
            <a:off x="1944063" y="5792253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24"/>
          <p:cNvSpPr/>
          <p:nvPr/>
        </p:nvSpPr>
        <p:spPr>
          <a:xfrm>
            <a:off x="2316886" y="6101723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24"/>
          <p:cNvSpPr/>
          <p:nvPr/>
        </p:nvSpPr>
        <p:spPr>
          <a:xfrm>
            <a:off x="2995976" y="5639623"/>
            <a:ext cx="137160" cy="13716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24"/>
          <p:cNvSpPr/>
          <p:nvPr/>
        </p:nvSpPr>
        <p:spPr>
          <a:xfrm>
            <a:off x="3287853" y="6128672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24"/>
          <p:cNvSpPr/>
          <p:nvPr/>
        </p:nvSpPr>
        <p:spPr>
          <a:xfrm>
            <a:off x="3922634" y="5921652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24"/>
          <p:cNvSpPr/>
          <p:nvPr/>
        </p:nvSpPr>
        <p:spPr>
          <a:xfrm>
            <a:off x="4183102" y="5851333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24"/>
          <p:cNvSpPr/>
          <p:nvPr/>
        </p:nvSpPr>
        <p:spPr>
          <a:xfrm>
            <a:off x="4998973" y="5634036"/>
            <a:ext cx="137160" cy="13716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24"/>
          <p:cNvSpPr/>
          <p:nvPr/>
        </p:nvSpPr>
        <p:spPr>
          <a:xfrm>
            <a:off x="5588835" y="5921752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24"/>
          <p:cNvSpPr/>
          <p:nvPr/>
        </p:nvSpPr>
        <p:spPr>
          <a:xfrm>
            <a:off x="6067296" y="5911490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24"/>
          <p:cNvSpPr/>
          <p:nvPr/>
        </p:nvSpPr>
        <p:spPr>
          <a:xfrm>
            <a:off x="6156789" y="5674156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24"/>
          <p:cNvSpPr/>
          <p:nvPr/>
        </p:nvSpPr>
        <p:spPr>
          <a:xfrm>
            <a:off x="6896942" y="5708526"/>
            <a:ext cx="137160" cy="13716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24"/>
          <p:cNvSpPr/>
          <p:nvPr/>
        </p:nvSpPr>
        <p:spPr>
          <a:xfrm>
            <a:off x="7088676" y="6028272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24"/>
          <p:cNvSpPr/>
          <p:nvPr/>
        </p:nvSpPr>
        <p:spPr>
          <a:xfrm>
            <a:off x="7484092" y="5809813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24"/>
          <p:cNvSpPr/>
          <p:nvPr/>
        </p:nvSpPr>
        <p:spPr>
          <a:xfrm>
            <a:off x="8113378" y="6091828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24"/>
          <p:cNvSpPr/>
          <p:nvPr/>
        </p:nvSpPr>
        <p:spPr>
          <a:xfrm>
            <a:off x="8609280" y="5808182"/>
            <a:ext cx="137160" cy="13716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24"/>
          <p:cNvSpPr/>
          <p:nvPr/>
        </p:nvSpPr>
        <p:spPr>
          <a:xfrm>
            <a:off x="9201585" y="5693231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24"/>
          <p:cNvSpPr/>
          <p:nvPr/>
        </p:nvSpPr>
        <p:spPr>
          <a:xfrm>
            <a:off x="9960934" y="6076484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24"/>
          <p:cNvSpPr/>
          <p:nvPr/>
        </p:nvSpPr>
        <p:spPr>
          <a:xfrm>
            <a:off x="10302005" y="6061075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24"/>
          <p:cNvSpPr/>
          <p:nvPr/>
        </p:nvSpPr>
        <p:spPr>
          <a:xfrm>
            <a:off x="10890723" y="6042824"/>
            <a:ext cx="137160" cy="13716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24"/>
          <p:cNvSpPr/>
          <p:nvPr/>
        </p:nvSpPr>
        <p:spPr>
          <a:xfrm>
            <a:off x="11473257" y="5870675"/>
            <a:ext cx="91440" cy="91440"/>
          </a:xfrm>
          <a:prstGeom prst="ellipse">
            <a:avLst/>
          </a:prstGeom>
          <a:solidFill>
            <a:srgbClr val="818CF8">
              <a:alpha val="7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24"/>
          <p:cNvSpPr/>
          <p:nvPr/>
        </p:nvSpPr>
        <p:spPr>
          <a:xfrm>
            <a:off x="822960" y="6382512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24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9AA1AE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24"/>
          <p:cNvSpPr/>
          <p:nvPr/>
        </p:nvSpPr>
        <p:spPr>
          <a:xfrm>
            <a:off x="6928828" y="1610527"/>
            <a:ext cx="999000" cy="977100"/>
          </a:xfrm>
          <a:prstGeom prst="roundRect">
            <a:avLst>
              <a:gd fmla="val 3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3" name="Google Shape;1223;p24" title="magpie_logo-removebg-preview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3693" y="1679373"/>
            <a:ext cx="838800" cy="8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WHERE WE START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Goal: bring AI into the real process — right the first time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566928" y="1481328"/>
            <a:ext cx="10058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400"/>
              <a:buFont typeface="Lato"/>
              <a:buNone/>
            </a:pPr>
            <a:r>
              <a:rPr b="0" i="1" lang="en-US" sz="14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Four principles we set from day one of adoption.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566928" y="1920240"/>
            <a:ext cx="5413248" cy="1993392"/>
          </a:xfrm>
          <a:prstGeom prst="roundRect">
            <a:avLst>
              <a:gd fmla="val 4587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896112" y="2231136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996" y="2399020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1664208" y="2249424"/>
            <a:ext cx="4087368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AI in real code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932688" y="2944368"/>
            <a:ext cx="470001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1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Today AI lives at most in chat — not in the actual development process.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932688" y="3438144"/>
            <a:ext cx="4700016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150"/>
              <a:buFont typeface="Lato"/>
              <a:buNone/>
            </a:pPr>
            <a:r>
              <a:rPr b="1" i="0" lang="en-US" sz="11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Goal: AI genuinely works on code, tests, CI/CD and documentation.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227064" y="1920240"/>
            <a:ext cx="5413248" cy="1993392"/>
          </a:xfrm>
          <a:prstGeom prst="roundRect">
            <a:avLst>
              <a:gd fmla="val 4587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6556248" y="2231136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8" name="Google Shape;1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132" y="2399020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/>
          <p:nvPr/>
        </p:nvSpPr>
        <p:spPr>
          <a:xfrm>
            <a:off x="7324344" y="2249424"/>
            <a:ext cx="4087368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Systematic from the start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6592824" y="2944368"/>
            <a:ext cx="470001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1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Adoption without a process quickly breeds chaos and bad habits.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6592824" y="3438144"/>
            <a:ext cx="4700016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150"/>
              <a:buFont typeface="Lato"/>
              <a:buNone/>
            </a:pPr>
            <a:r>
              <a:rPr b="1" i="0" lang="en-US" sz="11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Goal: one repeatable way of working with AI across the team.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66928" y="4142232"/>
            <a:ext cx="5413248" cy="1993392"/>
          </a:xfrm>
          <a:prstGeom prst="roundRect">
            <a:avLst>
              <a:gd fmla="val 4587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896112" y="4453128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4" name="Google Shape;17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996" y="4621012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1664208" y="4471416"/>
            <a:ext cx="4087368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Cost control from day zero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932688" y="5166360"/>
            <a:ext cx="470001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1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Without limits and telemetry, cost can spiral out of control.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932688" y="5660136"/>
            <a:ext cx="4700016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150"/>
              <a:buFont typeface="Lato"/>
              <a:buNone/>
            </a:pPr>
            <a:r>
              <a:rPr b="1" i="0" lang="en-US" sz="11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Goal: visibility and budgets designed up front — predictable cost.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27064" y="4142232"/>
            <a:ext cx="5413248" cy="1993392"/>
          </a:xfrm>
          <a:prstGeom prst="roundRect">
            <a:avLst>
              <a:gd fmla="val 4587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6556248" y="4453128"/>
            <a:ext cx="621792" cy="621792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0" name="Google Shape;18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132" y="4621012"/>
            <a:ext cx="286024" cy="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/>
          <p:nvPr/>
        </p:nvSpPr>
        <p:spPr>
          <a:xfrm>
            <a:off x="7324344" y="4471416"/>
            <a:ext cx="4087368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Process automation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6592824" y="5166360"/>
            <a:ext cx="470001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Lato"/>
              <a:buNone/>
            </a:pPr>
            <a:r>
              <a:rPr b="0" i="1" lang="en-US" sz="12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Repetitive tasks consume engineers' time.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6592824" y="5660136"/>
            <a:ext cx="4700016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150"/>
              <a:buFont typeface="Lato"/>
              <a:buNone/>
            </a:pPr>
            <a:r>
              <a:rPr b="1" i="0" lang="en-US" sz="11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Goal: automate the routine — tests, configs, documentation, deployment.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61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/>
          <p:nvPr/>
        </p:nvSpPr>
        <p:spPr>
          <a:xfrm>
            <a:off x="7863840" y="-2377440"/>
            <a:ext cx="6766560" cy="6766560"/>
          </a:xfrm>
          <a:prstGeom prst="ellipse">
            <a:avLst/>
          </a:prstGeom>
          <a:solidFill>
            <a:srgbClr val="4F46E5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822960" y="1371600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400"/>
              <a:buFont typeface="Lato"/>
              <a:buNone/>
            </a:pPr>
            <a:r>
              <a:rPr b="1" i="0" lang="en-US" sz="14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VISION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804672" y="1828800"/>
            <a:ext cx="1042416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AI isn't a chatbot next to the process.</a:t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It's a layer across the whole pipeline.</a:t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822960" y="3886200"/>
            <a:ext cx="941832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650"/>
              <a:buFont typeface="Lato"/>
              <a:buNone/>
            </a:pPr>
            <a:r>
              <a:rPr b="0" i="0" lang="en-US" sz="16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The biggest gains come not when someone asks the model for a snippet, but when AI supports every stage — from requirements, through code and tests, to review, rollout and maintenance. Consistently, measurably and with costs under control.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6"/>
          <p:cNvCxnSpPr/>
          <p:nvPr/>
        </p:nvCxnSpPr>
        <p:spPr>
          <a:xfrm flipH="1" rot="10800000">
            <a:off x="619466" y="5695753"/>
            <a:ext cx="615852" cy="671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6"/>
          <p:cNvCxnSpPr/>
          <p:nvPr/>
        </p:nvCxnSpPr>
        <p:spPr>
          <a:xfrm>
            <a:off x="619466" y="5702466"/>
            <a:ext cx="1370317" cy="9392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6"/>
          <p:cNvCxnSpPr/>
          <p:nvPr/>
        </p:nvCxnSpPr>
        <p:spPr>
          <a:xfrm>
            <a:off x="1235318" y="5695753"/>
            <a:ext cx="754464" cy="10063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6"/>
          <p:cNvCxnSpPr/>
          <p:nvPr/>
        </p:nvCxnSpPr>
        <p:spPr>
          <a:xfrm>
            <a:off x="1235318" y="5695753"/>
            <a:ext cx="1127287" cy="50681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6"/>
          <p:cNvCxnSpPr/>
          <p:nvPr/>
        </p:nvCxnSpPr>
        <p:spPr>
          <a:xfrm>
            <a:off x="1989783" y="5796392"/>
            <a:ext cx="372823" cy="40617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6"/>
          <p:cNvCxnSpPr/>
          <p:nvPr/>
        </p:nvCxnSpPr>
        <p:spPr>
          <a:xfrm flipH="1" rot="10800000">
            <a:off x="1989783" y="5626069"/>
            <a:ext cx="1074773" cy="17032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6"/>
          <p:cNvCxnSpPr/>
          <p:nvPr/>
        </p:nvCxnSpPr>
        <p:spPr>
          <a:xfrm>
            <a:off x="1989783" y="5796392"/>
            <a:ext cx="1343790" cy="44155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6"/>
          <p:cNvCxnSpPr/>
          <p:nvPr/>
        </p:nvCxnSpPr>
        <p:spPr>
          <a:xfrm flipH="1" rot="10800000">
            <a:off x="2362606" y="5626069"/>
            <a:ext cx="701951" cy="57650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6"/>
          <p:cNvCxnSpPr/>
          <p:nvPr/>
        </p:nvCxnSpPr>
        <p:spPr>
          <a:xfrm>
            <a:off x="2362606" y="6202571"/>
            <a:ext cx="970967" cy="3537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6"/>
          <p:cNvCxnSpPr/>
          <p:nvPr/>
        </p:nvCxnSpPr>
        <p:spPr>
          <a:xfrm>
            <a:off x="3064556" y="5626069"/>
            <a:ext cx="269016" cy="61187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6"/>
          <p:cNvCxnSpPr/>
          <p:nvPr/>
        </p:nvCxnSpPr>
        <p:spPr>
          <a:xfrm>
            <a:off x="3064556" y="5626069"/>
            <a:ext cx="903798" cy="34016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6"/>
          <p:cNvCxnSpPr/>
          <p:nvPr/>
        </p:nvCxnSpPr>
        <p:spPr>
          <a:xfrm>
            <a:off x="3064556" y="5626069"/>
            <a:ext cx="1164266" cy="24786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6"/>
          <p:cNvCxnSpPr/>
          <p:nvPr/>
        </p:nvCxnSpPr>
        <p:spPr>
          <a:xfrm flipH="1" rot="10800000">
            <a:off x="3333573" y="5966228"/>
            <a:ext cx="634782" cy="27171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6"/>
          <p:cNvCxnSpPr/>
          <p:nvPr/>
        </p:nvCxnSpPr>
        <p:spPr>
          <a:xfrm flipH="1" rot="10800000">
            <a:off x="3333573" y="5873935"/>
            <a:ext cx="895249" cy="36400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6"/>
          <p:cNvCxnSpPr/>
          <p:nvPr/>
        </p:nvCxnSpPr>
        <p:spPr>
          <a:xfrm flipH="1" rot="10800000">
            <a:off x="3968354" y="5873935"/>
            <a:ext cx="260468" cy="9229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6"/>
          <p:cNvCxnSpPr/>
          <p:nvPr/>
        </p:nvCxnSpPr>
        <p:spPr>
          <a:xfrm flipH="1" rot="10800000">
            <a:off x="3968354" y="5618737"/>
            <a:ext cx="1099199" cy="347492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6"/>
          <p:cNvCxnSpPr/>
          <p:nvPr/>
        </p:nvCxnSpPr>
        <p:spPr>
          <a:xfrm flipH="1" rot="10800000">
            <a:off x="4228822" y="5618737"/>
            <a:ext cx="838731" cy="25519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6"/>
          <p:cNvCxnSpPr/>
          <p:nvPr/>
        </p:nvCxnSpPr>
        <p:spPr>
          <a:xfrm>
            <a:off x="4228822" y="5873935"/>
            <a:ext cx="1405733" cy="9242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6"/>
          <p:cNvCxnSpPr/>
          <p:nvPr/>
        </p:nvCxnSpPr>
        <p:spPr>
          <a:xfrm>
            <a:off x="5067553" y="5618737"/>
            <a:ext cx="567002" cy="34762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6"/>
          <p:cNvCxnSpPr/>
          <p:nvPr/>
        </p:nvCxnSpPr>
        <p:spPr>
          <a:xfrm>
            <a:off x="5067553" y="5618737"/>
            <a:ext cx="1045463" cy="33415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6"/>
          <p:cNvCxnSpPr/>
          <p:nvPr/>
        </p:nvCxnSpPr>
        <p:spPr>
          <a:xfrm>
            <a:off x="5067553" y="5618737"/>
            <a:ext cx="1134956" cy="2265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6"/>
          <p:cNvCxnSpPr/>
          <p:nvPr/>
        </p:nvCxnSpPr>
        <p:spPr>
          <a:xfrm flipH="1" rot="10800000">
            <a:off x="5634555" y="5952891"/>
            <a:ext cx="478461" cy="1346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6"/>
          <p:cNvCxnSpPr/>
          <p:nvPr/>
        </p:nvCxnSpPr>
        <p:spPr>
          <a:xfrm flipH="1" rot="10800000">
            <a:off x="5634555" y="5641389"/>
            <a:ext cx="567954" cy="32497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6"/>
          <p:cNvCxnSpPr/>
          <p:nvPr/>
        </p:nvCxnSpPr>
        <p:spPr>
          <a:xfrm flipH="1" rot="10800000">
            <a:off x="5634555" y="5716504"/>
            <a:ext cx="1330967" cy="24985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6"/>
          <p:cNvCxnSpPr/>
          <p:nvPr/>
        </p:nvCxnSpPr>
        <p:spPr>
          <a:xfrm flipH="1" rot="10800000">
            <a:off x="6113016" y="5641389"/>
            <a:ext cx="89492" cy="311501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6"/>
          <p:cNvCxnSpPr/>
          <p:nvPr/>
        </p:nvCxnSpPr>
        <p:spPr>
          <a:xfrm flipH="1" rot="10800000">
            <a:off x="6113016" y="5716504"/>
            <a:ext cx="852506" cy="23638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6"/>
          <p:cNvCxnSpPr/>
          <p:nvPr/>
        </p:nvCxnSpPr>
        <p:spPr>
          <a:xfrm>
            <a:off x="6113016" y="5952891"/>
            <a:ext cx="1021379" cy="15327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6"/>
          <p:cNvCxnSpPr/>
          <p:nvPr/>
        </p:nvCxnSpPr>
        <p:spPr>
          <a:xfrm>
            <a:off x="6202509" y="5641389"/>
            <a:ext cx="763013" cy="7511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6"/>
          <p:cNvCxnSpPr/>
          <p:nvPr/>
        </p:nvCxnSpPr>
        <p:spPr>
          <a:xfrm>
            <a:off x="6202509" y="5641389"/>
            <a:ext cx="931887" cy="46477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6"/>
          <p:cNvCxnSpPr/>
          <p:nvPr/>
        </p:nvCxnSpPr>
        <p:spPr>
          <a:xfrm>
            <a:off x="6202509" y="5641389"/>
            <a:ext cx="1327303" cy="17805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6"/>
          <p:cNvCxnSpPr/>
          <p:nvPr/>
        </p:nvCxnSpPr>
        <p:spPr>
          <a:xfrm>
            <a:off x="6965522" y="5716504"/>
            <a:ext cx="168874" cy="38966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6"/>
          <p:cNvCxnSpPr/>
          <p:nvPr/>
        </p:nvCxnSpPr>
        <p:spPr>
          <a:xfrm>
            <a:off x="6965522" y="5716504"/>
            <a:ext cx="564290" cy="10293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6"/>
          <p:cNvCxnSpPr/>
          <p:nvPr/>
        </p:nvCxnSpPr>
        <p:spPr>
          <a:xfrm>
            <a:off x="6965522" y="5716504"/>
            <a:ext cx="1193576" cy="47307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6"/>
          <p:cNvCxnSpPr/>
          <p:nvPr/>
        </p:nvCxnSpPr>
        <p:spPr>
          <a:xfrm flipH="1" rot="10800000">
            <a:off x="7134396" y="5819439"/>
            <a:ext cx="395416" cy="28672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6"/>
          <p:cNvCxnSpPr/>
          <p:nvPr/>
        </p:nvCxnSpPr>
        <p:spPr>
          <a:xfrm>
            <a:off x="7134396" y="6106167"/>
            <a:ext cx="1024702" cy="83417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6"/>
          <p:cNvCxnSpPr/>
          <p:nvPr/>
        </p:nvCxnSpPr>
        <p:spPr>
          <a:xfrm>
            <a:off x="7529812" y="5819439"/>
            <a:ext cx="629286" cy="37014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6"/>
          <p:cNvCxnSpPr/>
          <p:nvPr/>
        </p:nvCxnSpPr>
        <p:spPr>
          <a:xfrm>
            <a:off x="7529812" y="5819439"/>
            <a:ext cx="1148049" cy="27864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6"/>
          <p:cNvCxnSpPr/>
          <p:nvPr/>
        </p:nvCxnSpPr>
        <p:spPr>
          <a:xfrm flipH="1" rot="10800000">
            <a:off x="8159098" y="5847303"/>
            <a:ext cx="518763" cy="34228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6"/>
          <p:cNvCxnSpPr/>
          <p:nvPr/>
        </p:nvCxnSpPr>
        <p:spPr>
          <a:xfrm flipH="1" rot="10800000">
            <a:off x="8159098" y="5666426"/>
            <a:ext cx="1088207" cy="52315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6"/>
          <p:cNvCxnSpPr/>
          <p:nvPr/>
        </p:nvCxnSpPr>
        <p:spPr>
          <a:xfrm flipH="1" rot="10800000">
            <a:off x="8677860" y="5666426"/>
            <a:ext cx="569445" cy="180878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6"/>
          <p:cNvCxnSpPr/>
          <p:nvPr/>
        </p:nvCxnSpPr>
        <p:spPr>
          <a:xfrm>
            <a:off x="8677860" y="5847303"/>
            <a:ext cx="1328794" cy="322143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6"/>
          <p:cNvCxnSpPr/>
          <p:nvPr/>
        </p:nvCxnSpPr>
        <p:spPr>
          <a:xfrm>
            <a:off x="9247305" y="5666426"/>
            <a:ext cx="759349" cy="503020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6"/>
          <p:cNvCxnSpPr/>
          <p:nvPr/>
        </p:nvCxnSpPr>
        <p:spPr>
          <a:xfrm>
            <a:off x="9247305" y="5666426"/>
            <a:ext cx="1100420" cy="48279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6"/>
          <p:cNvCxnSpPr/>
          <p:nvPr/>
        </p:nvCxnSpPr>
        <p:spPr>
          <a:xfrm flipH="1" rot="10800000">
            <a:off x="10006654" y="6149220"/>
            <a:ext cx="341070" cy="20225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6"/>
          <p:cNvCxnSpPr/>
          <p:nvPr/>
        </p:nvCxnSpPr>
        <p:spPr>
          <a:xfrm flipH="1" rot="10800000">
            <a:off x="10006654" y="6155270"/>
            <a:ext cx="952648" cy="14176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6"/>
          <p:cNvCxnSpPr/>
          <p:nvPr/>
        </p:nvCxnSpPr>
        <p:spPr>
          <a:xfrm>
            <a:off x="10347725" y="6149220"/>
            <a:ext cx="611578" cy="604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6"/>
          <p:cNvCxnSpPr/>
          <p:nvPr/>
        </p:nvCxnSpPr>
        <p:spPr>
          <a:xfrm flipH="1" rot="10800000">
            <a:off x="10347725" y="5899321"/>
            <a:ext cx="1171252" cy="24989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6"/>
          <p:cNvCxnSpPr/>
          <p:nvPr/>
        </p:nvCxnSpPr>
        <p:spPr>
          <a:xfrm flipH="1" rot="10800000">
            <a:off x="10959303" y="5899321"/>
            <a:ext cx="559675" cy="255949"/>
          </a:xfrm>
          <a:prstGeom prst="straightConnector1">
            <a:avLst/>
          </a:prstGeom>
          <a:noFill/>
          <a:ln cap="flat" cmpd="sng" w="9525">
            <a:solidFill>
              <a:srgbClr val="818CF8">
                <a:alpha val="4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6"/>
          <p:cNvSpPr/>
          <p:nvPr/>
        </p:nvSpPr>
        <p:spPr>
          <a:xfrm>
            <a:off x="550886" y="5633886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1189598" y="5650033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1944063" y="5750672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2316886" y="6156851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2995976" y="5557489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3287853" y="6192222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3922634" y="5920508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4183102" y="5828215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4998973" y="5550157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5588835" y="5920640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6067296" y="5907171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6156789" y="5595669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6896942" y="5647924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7088676" y="6060447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7484092" y="5773719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8113378" y="6143864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8609280" y="5778723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9201585" y="5620706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9960934" y="6123726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10302005" y="6103500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10890723" y="6086690"/>
            <a:ext cx="137160" cy="13716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11473257" y="5853601"/>
            <a:ext cx="91440" cy="91440"/>
          </a:xfrm>
          <a:prstGeom prst="ellipse">
            <a:avLst/>
          </a:prstGeom>
          <a:solidFill>
            <a:srgbClr val="818CF8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04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TECHNICAL PIPELINE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Where AI works at every stage of development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566928" y="1828800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2441448" y="2066544"/>
            <a:ext cx="420624" cy="420624"/>
          </a:xfrm>
          <a:prstGeom prst="ellipse">
            <a:avLst/>
          </a:prstGeom>
          <a:solidFill>
            <a:srgbClr val="E0E3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"/>
          <p:cNvSpPr/>
          <p:nvPr/>
        </p:nvSpPr>
        <p:spPr>
          <a:xfrm>
            <a:off x="2441448" y="2066544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859536" y="2103120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7" name="Google Shape;2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482" y="226606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/>
          <p:nvPr/>
        </p:nvSpPr>
        <p:spPr>
          <a:xfrm>
            <a:off x="859536" y="2788920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Requirements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877824" y="3163824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Clarification, scenarios, acceptance criteria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3401568" y="1828800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5276088" y="2066544"/>
            <a:ext cx="420624" cy="420624"/>
          </a:xfrm>
          <a:prstGeom prst="ellipse">
            <a:avLst/>
          </a:prstGeom>
          <a:solidFill>
            <a:srgbClr val="E0E3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5276088" y="2066544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3694176" y="2103120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84" name="Google Shape;28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122" y="226606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7"/>
          <p:cNvSpPr/>
          <p:nvPr/>
        </p:nvSpPr>
        <p:spPr>
          <a:xfrm>
            <a:off x="3694176" y="2788920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Architecture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3712464" y="3163824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Solution options, ADRs, trade-off assessment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6236208" y="1828800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8110728" y="2066544"/>
            <a:ext cx="420624" cy="420624"/>
          </a:xfrm>
          <a:prstGeom prst="ellipse">
            <a:avLst/>
          </a:prstGeom>
          <a:solidFill>
            <a:srgbClr val="E0E3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8110728" y="2066544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6528816" y="2103120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1" name="Google Shape;29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1762" y="226606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"/>
          <p:cNvSpPr/>
          <p:nvPr/>
        </p:nvSpPr>
        <p:spPr>
          <a:xfrm>
            <a:off x="6528816" y="2788920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Code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6547104" y="3163824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Generation, refactoring, boilerplate, patterns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9070848" y="1828800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"/>
          <p:cNvSpPr/>
          <p:nvPr/>
        </p:nvSpPr>
        <p:spPr>
          <a:xfrm>
            <a:off x="10945368" y="2066544"/>
            <a:ext cx="420624" cy="420624"/>
          </a:xfrm>
          <a:prstGeom prst="ellipse">
            <a:avLst/>
          </a:prstGeom>
          <a:solidFill>
            <a:srgbClr val="E0E3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7"/>
          <p:cNvSpPr/>
          <p:nvPr/>
        </p:nvSpPr>
        <p:spPr>
          <a:xfrm>
            <a:off x="10945368" y="2066544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9363456" y="2103120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8" name="Google Shape;29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6402" y="226606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"/>
          <p:cNvSpPr/>
          <p:nvPr/>
        </p:nvSpPr>
        <p:spPr>
          <a:xfrm>
            <a:off x="9363456" y="2788920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Tests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9381744" y="3163824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Unit, integration, fuzzing, test-harness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566928" y="4041648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"/>
          <p:cNvSpPr/>
          <p:nvPr/>
        </p:nvSpPr>
        <p:spPr>
          <a:xfrm>
            <a:off x="2441448" y="4279392"/>
            <a:ext cx="420624" cy="420624"/>
          </a:xfrm>
          <a:prstGeom prst="ellipse">
            <a:avLst/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"/>
          <p:cNvSpPr/>
          <p:nvPr/>
        </p:nvSpPr>
        <p:spPr>
          <a:xfrm>
            <a:off x="2441448" y="427939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38CA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338CA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859536" y="43159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5" name="Google Shape;30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2482" y="44789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7"/>
          <p:cNvSpPr/>
          <p:nvPr/>
        </p:nvSpPr>
        <p:spPr>
          <a:xfrm>
            <a:off x="859536" y="5001768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Code review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877824" y="5376672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Pre-review, spotting bugs and code smells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3401568" y="4041648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7"/>
          <p:cNvSpPr/>
          <p:nvPr/>
        </p:nvSpPr>
        <p:spPr>
          <a:xfrm>
            <a:off x="5276088" y="4279392"/>
            <a:ext cx="420624" cy="420624"/>
          </a:xfrm>
          <a:prstGeom prst="ellipse">
            <a:avLst/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7"/>
          <p:cNvSpPr/>
          <p:nvPr/>
        </p:nvSpPr>
        <p:spPr>
          <a:xfrm>
            <a:off x="5276088" y="427939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38CA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338C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3694176" y="43159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12" name="Google Shape;31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7122" y="44789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"/>
          <p:cNvSpPr/>
          <p:nvPr/>
        </p:nvSpPr>
        <p:spPr>
          <a:xfrm>
            <a:off x="3694176" y="5001768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CI/CD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3712464" y="5376672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CI/CD pipelines, scripts, fixing builds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6236208" y="4041648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8110728" y="4279392"/>
            <a:ext cx="420624" cy="420624"/>
          </a:xfrm>
          <a:prstGeom prst="ellipse">
            <a:avLst/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8110728" y="427939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38CA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338CA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6528816" y="43159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19" name="Google Shape;31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91762" y="44789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7"/>
          <p:cNvSpPr/>
          <p:nvPr/>
        </p:nvSpPr>
        <p:spPr>
          <a:xfrm>
            <a:off x="6528816" y="5001768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Documentation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6547104" y="5376672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APIs, README, comments, changelog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9070848" y="4041648"/>
            <a:ext cx="2587752" cy="1828800"/>
          </a:xfrm>
          <a:prstGeom prst="roundRect">
            <a:avLst>
              <a:gd fmla="val 5000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7"/>
          <p:cNvSpPr/>
          <p:nvPr/>
        </p:nvSpPr>
        <p:spPr>
          <a:xfrm>
            <a:off x="10945368" y="4279392"/>
            <a:ext cx="420624" cy="420624"/>
          </a:xfrm>
          <a:prstGeom prst="ellipse">
            <a:avLst/>
          </a:prstGeom>
          <a:solidFill>
            <a:srgbClr val="EEF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"/>
          <p:cNvSpPr/>
          <p:nvPr/>
        </p:nvSpPr>
        <p:spPr>
          <a:xfrm>
            <a:off x="10945368" y="4279392"/>
            <a:ext cx="420624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38CA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4338CA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9363456" y="4315968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6" name="Google Shape;32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526402" y="4478914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"/>
          <p:cNvSpPr/>
          <p:nvPr/>
        </p:nvSpPr>
        <p:spPr>
          <a:xfrm>
            <a:off x="9363456" y="5001768"/>
            <a:ext cx="20391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50"/>
              <a:buFont typeface="Montserrat"/>
              <a:buNone/>
            </a:pPr>
            <a:r>
              <a:rPr b="1" i="0" lang="en-US" sz="16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9381744" y="5376672"/>
            <a:ext cx="2039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Log analysis, diagnostics, hotfixes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9" name="Google Shape;32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91256" y="2633472"/>
            <a:ext cx="201168" cy="201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0" name="Google Shape;33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25896" y="2633472"/>
            <a:ext cx="201168" cy="201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1" name="Google Shape;33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60536" y="2633472"/>
            <a:ext cx="201168" cy="201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2" name="Google Shape;33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91256" y="4846320"/>
            <a:ext cx="201168" cy="201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3" name="Google Shape;33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25896" y="4846320"/>
            <a:ext cx="201168" cy="201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4" name="Google Shape;33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860536" y="4846320"/>
            <a:ext cx="201168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05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FULL COVERAGE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AI across the whole stack — from firmware to frontend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8"/>
          <p:cNvSpPr/>
          <p:nvPr/>
        </p:nvSpPr>
        <p:spPr>
          <a:xfrm>
            <a:off x="566928" y="1783080"/>
            <a:ext cx="3593592" cy="1554480"/>
          </a:xfrm>
          <a:prstGeom prst="roundRect">
            <a:avLst>
              <a:gd fmla="val 5882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8"/>
          <p:cNvSpPr/>
          <p:nvPr/>
        </p:nvSpPr>
        <p:spPr>
          <a:xfrm>
            <a:off x="859536" y="2057400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6" name="Google Shape;3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07" y="2210471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8"/>
          <p:cNvSpPr/>
          <p:nvPr/>
        </p:nvSpPr>
        <p:spPr>
          <a:xfrm>
            <a:off x="1536192" y="2057400"/>
            <a:ext cx="245059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Backend &amp; services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877824" y="2679192"/>
            <a:ext cx="3026664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APIs, business logic, integrations, queues and error handling.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4407408" y="1783080"/>
            <a:ext cx="3593592" cy="1554480"/>
          </a:xfrm>
          <a:prstGeom prst="roundRect">
            <a:avLst>
              <a:gd fmla="val 5882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4700016" y="2057400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1" name="Google Shape;3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3087" y="2210471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8"/>
          <p:cNvSpPr/>
          <p:nvPr/>
        </p:nvSpPr>
        <p:spPr>
          <a:xfrm>
            <a:off x="5376672" y="2057400"/>
            <a:ext cx="245059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Frontend &amp; UI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4718304" y="2679192"/>
            <a:ext cx="3026664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Components, forms, state, accessibility, responsiveness.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8247888" y="1783080"/>
            <a:ext cx="3593592" cy="1554480"/>
          </a:xfrm>
          <a:prstGeom prst="roundRect">
            <a:avLst>
              <a:gd fmla="val 5882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8"/>
          <p:cNvSpPr/>
          <p:nvPr/>
        </p:nvSpPr>
        <p:spPr>
          <a:xfrm>
            <a:off x="8540496" y="2057400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6" name="Google Shape;3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3567" y="2210471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8"/>
          <p:cNvSpPr/>
          <p:nvPr/>
        </p:nvSpPr>
        <p:spPr>
          <a:xfrm>
            <a:off x="9217152" y="2057400"/>
            <a:ext cx="245059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Embedded systems / IoT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8558784" y="2679192"/>
            <a:ext cx="3026664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Firmware, protocols, drivers, test-harness without physical HW.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566928" y="3557016"/>
            <a:ext cx="3593592" cy="1554480"/>
          </a:xfrm>
          <a:prstGeom prst="roundRect">
            <a:avLst>
              <a:gd fmla="val 5882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8"/>
          <p:cNvSpPr/>
          <p:nvPr/>
        </p:nvSpPr>
        <p:spPr>
          <a:xfrm>
            <a:off x="859536" y="3831336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1" name="Google Shape;3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607" y="3984407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"/>
          <p:cNvSpPr/>
          <p:nvPr/>
        </p:nvSpPr>
        <p:spPr>
          <a:xfrm>
            <a:off x="1536192" y="3831336"/>
            <a:ext cx="245059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Data &amp; ML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8"/>
          <p:cNvSpPr/>
          <p:nvPr/>
        </p:nvSpPr>
        <p:spPr>
          <a:xfrm>
            <a:off x="877824" y="4453128"/>
            <a:ext cx="3026664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Data pipelines, queries, transformations, exploration and analytics.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"/>
          <p:cNvSpPr/>
          <p:nvPr/>
        </p:nvSpPr>
        <p:spPr>
          <a:xfrm>
            <a:off x="4407408" y="3557016"/>
            <a:ext cx="3593592" cy="1554480"/>
          </a:xfrm>
          <a:prstGeom prst="roundRect">
            <a:avLst>
              <a:gd fmla="val 5882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8"/>
          <p:cNvSpPr/>
          <p:nvPr/>
        </p:nvSpPr>
        <p:spPr>
          <a:xfrm>
            <a:off x="4700016" y="3831336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6" name="Google Shape;36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3087" y="3984407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8"/>
          <p:cNvSpPr/>
          <p:nvPr/>
        </p:nvSpPr>
        <p:spPr>
          <a:xfrm>
            <a:off x="5376672" y="3831336"/>
            <a:ext cx="245059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DevOps &amp; infrastructure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8"/>
          <p:cNvSpPr/>
          <p:nvPr/>
        </p:nvSpPr>
        <p:spPr>
          <a:xfrm>
            <a:off x="4718304" y="4453128"/>
            <a:ext cx="3026664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IaC, CI/CD pipelines, configs, scripts, diagnostics.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8"/>
          <p:cNvSpPr/>
          <p:nvPr/>
        </p:nvSpPr>
        <p:spPr>
          <a:xfrm>
            <a:off x="8247888" y="3557016"/>
            <a:ext cx="3593592" cy="1554480"/>
          </a:xfrm>
          <a:prstGeom prst="roundRect">
            <a:avLst>
              <a:gd fmla="val 5882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8"/>
          <p:cNvSpPr/>
          <p:nvPr/>
        </p:nvSpPr>
        <p:spPr>
          <a:xfrm>
            <a:off x="8540496" y="3831336"/>
            <a:ext cx="566928" cy="566928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1" name="Google Shape;37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93567" y="3984407"/>
            <a:ext cx="260787" cy="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8"/>
          <p:cNvSpPr/>
          <p:nvPr/>
        </p:nvSpPr>
        <p:spPr>
          <a:xfrm>
            <a:off x="9217152" y="3831336"/>
            <a:ext cx="245059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450"/>
              <a:buFont typeface="Montserrat"/>
              <a:buNone/>
            </a:pPr>
            <a:r>
              <a:rPr b="1" i="0" lang="en-US" sz="14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Mobile &amp; desktop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8"/>
          <p:cNvSpPr/>
          <p:nvPr/>
        </p:nvSpPr>
        <p:spPr>
          <a:xfrm>
            <a:off x="8558784" y="4453128"/>
            <a:ext cx="3026664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Screens, logic, native integrations, UI tests.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8"/>
          <p:cNvSpPr/>
          <p:nvPr/>
        </p:nvSpPr>
        <p:spPr>
          <a:xfrm>
            <a:off x="566928" y="5532120"/>
            <a:ext cx="11057839" cy="786384"/>
          </a:xfrm>
          <a:prstGeom prst="roundRect">
            <a:avLst>
              <a:gd fmla="val 11628" name="adj"/>
            </a:avLst>
          </a:prstGeom>
          <a:solidFill>
            <a:srgbClr val="141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8"/>
          <p:cNvSpPr/>
          <p:nvPr/>
        </p:nvSpPr>
        <p:spPr>
          <a:xfrm>
            <a:off x="868680" y="5687568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6" name="Google Shape;376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7062" y="5815950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8"/>
          <p:cNvSpPr/>
          <p:nvPr/>
        </p:nvSpPr>
        <p:spPr>
          <a:xfrm>
            <a:off x="1508760" y="5532120"/>
            <a:ext cx="9960559" cy="78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350"/>
              <a:buFont typeface="Lato"/>
              <a:buNone/>
            </a:pPr>
            <a:r>
              <a:rPr b="1" i="0" lang="en-US" sz="135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Human in the loop:  </a:t>
            </a:r>
            <a:r>
              <a:rPr b="0" i="0" lang="en-US" sz="13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AI speeds up the engineer but doesn't replace them. Critical decisions and compliance are always verified by a human.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06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CASE STUDY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From a description to working code — with tests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566928" y="1828800"/>
            <a:ext cx="5074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00"/>
              <a:buFont typeface="Lato"/>
              <a:buNone/>
            </a:pPr>
            <a:r>
              <a:rPr b="1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WHERE AI SPEEDS THINGS UP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566928" y="224028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9" name="Google Shape;3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123" y="238347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9"/>
          <p:cNvSpPr/>
          <p:nvPr/>
        </p:nvSpPr>
        <p:spPr>
          <a:xfrm>
            <a:off x="1261872" y="2203704"/>
            <a:ext cx="4343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Generating from a description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1261872" y="2478024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From a natural-language requirement to a working function and interface.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566928" y="315468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3" name="Google Shape;3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123" y="329787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9"/>
          <p:cNvSpPr/>
          <p:nvPr/>
        </p:nvSpPr>
        <p:spPr>
          <a:xfrm>
            <a:off x="1261872" y="3118104"/>
            <a:ext cx="4343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Refactoring &amp; cleanup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>
            <a:off x="1261872" y="3392424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Simplifying, removing duplication, clearer names and structure.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566928" y="406908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7" name="Google Shape;39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123" y="421227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9"/>
          <p:cNvSpPr/>
          <p:nvPr/>
        </p:nvSpPr>
        <p:spPr>
          <a:xfrm>
            <a:off x="1261872" y="4032504"/>
            <a:ext cx="4343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Tests on demand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1261872" y="4306824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Edge cases, test data, coverage where it's missing.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566928" y="4983480"/>
            <a:ext cx="530352" cy="530352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01" name="Google Shape;40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0123" y="5126675"/>
            <a:ext cx="243962" cy="2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9"/>
          <p:cNvSpPr/>
          <p:nvPr/>
        </p:nvSpPr>
        <p:spPr>
          <a:xfrm>
            <a:off x="1261872" y="4946904"/>
            <a:ext cx="4343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350"/>
              <a:buFont typeface="Montserrat"/>
              <a:buNone/>
            </a:pPr>
            <a:r>
              <a:rPr b="1" i="0" lang="en-US" sz="135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Patterns &amp; boilerplate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261872" y="5221224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Lat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Repetitive code, schemas, validations — in seconds instead of hours.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>
            <a:off x="5989320" y="1828800"/>
            <a:ext cx="5632704" cy="3246120"/>
          </a:xfrm>
          <a:prstGeom prst="roundRect">
            <a:avLst>
              <a:gd fmla="val 2817" name="adj"/>
            </a:avLst>
          </a:prstGeom>
          <a:solidFill>
            <a:srgbClr val="1A1D27"/>
          </a:solidFill>
          <a:ln>
            <a:noFill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9"/>
          <p:cNvSpPr/>
          <p:nvPr/>
        </p:nvSpPr>
        <p:spPr>
          <a:xfrm>
            <a:off x="6281928" y="2084832"/>
            <a:ext cx="137160" cy="137160"/>
          </a:xfrm>
          <a:prstGeom prst="ellipse">
            <a:avLst/>
          </a:prstGeom>
          <a:solidFill>
            <a:srgbClr val="FF5F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9"/>
          <p:cNvSpPr/>
          <p:nvPr/>
        </p:nvSpPr>
        <p:spPr>
          <a:xfrm>
            <a:off x="6519672" y="2084832"/>
            <a:ext cx="137160" cy="137160"/>
          </a:xfrm>
          <a:prstGeom prst="ellipse">
            <a:avLst/>
          </a:prstGeom>
          <a:solidFill>
            <a:srgbClr val="FFBD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9"/>
          <p:cNvSpPr/>
          <p:nvPr/>
        </p:nvSpPr>
        <p:spPr>
          <a:xfrm>
            <a:off x="6757416" y="2084832"/>
            <a:ext cx="137160" cy="137160"/>
          </a:xfrm>
          <a:prstGeom prst="ellipse">
            <a:avLst/>
          </a:prstGeom>
          <a:solidFill>
            <a:srgbClr val="27C9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9"/>
          <p:cNvSpPr/>
          <p:nvPr/>
        </p:nvSpPr>
        <p:spPr>
          <a:xfrm>
            <a:off x="7360920" y="1993392"/>
            <a:ext cx="407822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AA1AE"/>
              </a:buClr>
              <a:buSzPts val="1050"/>
              <a:buFont typeface="JetBrains Mono"/>
              <a:buNone/>
            </a:pPr>
            <a:r>
              <a:rPr b="0" i="0" lang="en-US" sz="1050" u="none" cap="none" strike="noStrike">
                <a:solidFill>
                  <a:srgbClr val="9AA1A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orders.ts  ·  TypeScript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Google Shape;409;p9"/>
          <p:cNvCxnSpPr/>
          <p:nvPr/>
        </p:nvCxnSpPr>
        <p:spPr>
          <a:xfrm>
            <a:off x="5989320" y="2395728"/>
            <a:ext cx="5632704" cy="0"/>
          </a:xfrm>
          <a:prstGeom prst="straightConnector1">
            <a:avLst/>
          </a:prstGeom>
          <a:noFill/>
          <a:ln cap="flat" cmpd="sng" w="12700">
            <a:solidFill>
              <a:srgbClr val="2E33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9"/>
          <p:cNvSpPr/>
          <p:nvPr/>
        </p:nvSpPr>
        <p:spPr>
          <a:xfrm>
            <a:off x="6318504" y="256032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// AI: compute cart total with discount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6318504" y="285750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export function total(items, code) {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"/>
          <p:cNvSpPr/>
          <p:nvPr/>
        </p:nvSpPr>
        <p:spPr>
          <a:xfrm>
            <a:off x="6318504" y="315468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const sum = items.reduce(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"/>
          <p:cNvSpPr/>
          <p:nvPr/>
        </p:nvSpPr>
        <p:spPr>
          <a:xfrm>
            <a:off x="6318504" y="345186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(a, i) =&gt; a + i.price * i.qty, 0);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6318504" y="374904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B4FC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A5B4F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return applyDiscount(sum, code);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6318504" y="404622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D1D5D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}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/>
          <p:nvPr/>
        </p:nvSpPr>
        <p:spPr>
          <a:xfrm>
            <a:off x="6318504" y="434340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6B728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// AI: generated edge-case test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6318504" y="4640580"/>
            <a:ext cx="5084064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D2FE"/>
              </a:buClr>
              <a:buSzPts val="1100"/>
              <a:buFont typeface="JetBrains Mono"/>
              <a:buNone/>
            </a:pPr>
            <a:r>
              <a:rPr b="0" i="0" lang="en-US" sz="1100" u="none" cap="none" strike="noStrike">
                <a:solidFill>
                  <a:srgbClr val="C7D2F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expect(total([], null)).toBe(0)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/>
          <p:nvPr/>
        </p:nvSpPr>
        <p:spPr>
          <a:xfrm>
            <a:off x="5989320" y="5276088"/>
            <a:ext cx="5632704" cy="914400"/>
          </a:xfrm>
          <a:prstGeom prst="roundRect">
            <a:avLst>
              <a:gd fmla="val 8000" name="adj"/>
            </a:avLst>
          </a:prstGeom>
          <a:solidFill>
            <a:srgbClr val="EEF0FE"/>
          </a:solidFill>
          <a:ln cap="flat" cmpd="sng" w="12700">
            <a:solidFill>
              <a:srgbClr val="E0E3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9"/>
          <p:cNvSpPr/>
          <p:nvPr/>
        </p:nvSpPr>
        <p:spPr>
          <a:xfrm>
            <a:off x="6227064" y="5495544"/>
            <a:ext cx="475488" cy="475488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20" name="Google Shape;42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55446" y="5623926"/>
            <a:ext cx="218724" cy="2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9"/>
          <p:cNvSpPr/>
          <p:nvPr/>
        </p:nvSpPr>
        <p:spPr>
          <a:xfrm>
            <a:off x="6830568" y="5385816"/>
            <a:ext cx="45811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150"/>
              <a:buFont typeface="Lato"/>
              <a:buNone/>
            </a:pPr>
            <a:r>
              <a:rPr b="1" i="0" lang="en-US" sz="1150" u="none" cap="none" strike="noStrike">
                <a:solidFill>
                  <a:srgbClr val="16181F"/>
                </a:solidFill>
                <a:latin typeface="Lato"/>
                <a:ea typeface="Lato"/>
                <a:cs typeface="Lato"/>
                <a:sym typeface="Lato"/>
              </a:rPr>
              <a:t>AI writes the implementation and tests.  </a:t>
            </a:r>
            <a:r>
              <a:rPr b="0" i="0" lang="en-US" sz="115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You review a small, readable diff and approve — control stays with the team.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9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INTERFACES &amp; APPLICATIONS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0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From a mockup to a working interface — web, desktop, mobile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566928" y="1481328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350"/>
              <a:buFont typeface="Lato"/>
              <a:buNone/>
            </a:pPr>
            <a:r>
              <a:rPr b="0" i="1" lang="en-US" sz="13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shortens the path from idea to finished screen — on any platform.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0"/>
          <p:cNvSpPr/>
          <p:nvPr/>
        </p:nvSpPr>
        <p:spPr>
          <a:xfrm>
            <a:off x="566928" y="1938528"/>
            <a:ext cx="5413248" cy="1463040"/>
          </a:xfrm>
          <a:prstGeom prst="roundRect">
            <a:avLst>
              <a:gd fmla="val 625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0"/>
          <p:cNvSpPr/>
          <p:nvPr/>
        </p:nvSpPr>
        <p:spPr>
          <a:xfrm>
            <a:off x="877824" y="2249424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34" name="Google Shape;4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770" y="2412370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0"/>
          <p:cNvSpPr/>
          <p:nvPr/>
        </p:nvSpPr>
        <p:spPr>
          <a:xfrm>
            <a:off x="1645920" y="2231136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UI generation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0"/>
          <p:cNvSpPr/>
          <p:nvPr/>
        </p:nvSpPr>
        <p:spPr>
          <a:xfrm>
            <a:off x="1645920" y="2615184"/>
            <a:ext cx="411480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From a mockup to ready components and screens — web, desktop and mobile.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6227064" y="1938528"/>
            <a:ext cx="5413248" cy="1463040"/>
          </a:xfrm>
          <a:prstGeom prst="roundRect">
            <a:avLst>
              <a:gd fmla="val 625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0"/>
          <p:cNvSpPr/>
          <p:nvPr/>
        </p:nvSpPr>
        <p:spPr>
          <a:xfrm>
            <a:off x="6537960" y="2249424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39" name="Google Shape;43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906" y="2412370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0"/>
          <p:cNvSpPr/>
          <p:nvPr/>
        </p:nvSpPr>
        <p:spPr>
          <a:xfrm>
            <a:off x="7306056" y="2231136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Logic &amp; validation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0"/>
          <p:cNvSpPr/>
          <p:nvPr/>
        </p:nvSpPr>
        <p:spPr>
          <a:xfrm>
            <a:off x="7306056" y="2615184"/>
            <a:ext cx="411480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State, forms, field validation, parsers and settings wizards.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0"/>
          <p:cNvSpPr/>
          <p:nvPr/>
        </p:nvSpPr>
        <p:spPr>
          <a:xfrm>
            <a:off x="566928" y="3621024"/>
            <a:ext cx="5413248" cy="1463040"/>
          </a:xfrm>
          <a:prstGeom prst="roundRect">
            <a:avLst>
              <a:gd fmla="val 625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0"/>
          <p:cNvSpPr/>
          <p:nvPr/>
        </p:nvSpPr>
        <p:spPr>
          <a:xfrm>
            <a:off x="877824" y="3931920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4" name="Google Shape;4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0770" y="409486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0"/>
          <p:cNvSpPr/>
          <p:nvPr/>
        </p:nvSpPr>
        <p:spPr>
          <a:xfrm>
            <a:off x="1645920" y="3913632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Cross-platform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0"/>
          <p:cNvSpPr/>
          <p:nvPr/>
        </p:nvSpPr>
        <p:spPr>
          <a:xfrm>
            <a:off x="1645920" y="4297680"/>
            <a:ext cx="411480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shared codebase and a consistent look across multiple platforms at once.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0"/>
          <p:cNvSpPr/>
          <p:nvPr/>
        </p:nvSpPr>
        <p:spPr>
          <a:xfrm>
            <a:off x="6227064" y="3621024"/>
            <a:ext cx="5413248" cy="1463040"/>
          </a:xfrm>
          <a:prstGeom prst="roundRect">
            <a:avLst>
              <a:gd fmla="val 6250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0"/>
          <p:cNvSpPr/>
          <p:nvPr/>
        </p:nvSpPr>
        <p:spPr>
          <a:xfrm>
            <a:off x="6537960" y="3931920"/>
            <a:ext cx="603504" cy="60350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9" name="Google Shape;44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0906" y="4094866"/>
            <a:ext cx="277612" cy="2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0"/>
          <p:cNvSpPr/>
          <p:nvPr/>
        </p:nvSpPr>
        <p:spPr>
          <a:xfrm>
            <a:off x="7306056" y="3913632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E2E &amp; UX tests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7306056" y="4297680"/>
            <a:ext cx="411480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Automated click-through scenarios, form validation, visual regression.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0"/>
          <p:cNvSpPr/>
          <p:nvPr/>
        </p:nvSpPr>
        <p:spPr>
          <a:xfrm>
            <a:off x="566928" y="5074920"/>
            <a:ext cx="11057839" cy="1051560"/>
          </a:xfrm>
          <a:prstGeom prst="roundRect">
            <a:avLst>
              <a:gd fmla="val 8696" name="adj"/>
            </a:avLst>
          </a:prstGeom>
          <a:solidFill>
            <a:srgbClr val="1416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0"/>
          <p:cNvSpPr/>
          <p:nvPr/>
        </p:nvSpPr>
        <p:spPr>
          <a:xfrm>
            <a:off x="868680" y="5349240"/>
            <a:ext cx="512064" cy="512064"/>
          </a:xfrm>
          <a:prstGeom prst="roundRect">
            <a:avLst>
              <a:gd fmla="val 26000" name="adj"/>
            </a:avLst>
          </a:prstGeom>
          <a:solidFill>
            <a:srgbClr val="6366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4" name="Google Shape;45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6937" y="5487497"/>
            <a:ext cx="235549" cy="23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0"/>
          <p:cNvSpPr/>
          <p:nvPr/>
        </p:nvSpPr>
        <p:spPr>
          <a:xfrm>
            <a:off x="1554480" y="5257800"/>
            <a:ext cx="986911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1300"/>
              <a:buFont typeface="Lato"/>
              <a:buNone/>
            </a:pPr>
            <a:r>
              <a:rPr b="1" i="0" lang="en-US" sz="1300" u="none" cap="none" strike="noStrike">
                <a:solidFill>
                  <a:srgbClr val="818CF8"/>
                </a:solidFill>
                <a:latin typeface="Lato"/>
                <a:ea typeface="Lato"/>
                <a:cs typeface="Lato"/>
                <a:sym typeface="Lato"/>
              </a:rPr>
              <a:t>Modernization in the background:  </a:t>
            </a:r>
            <a:r>
              <a:rPr b="0" i="0" lang="en-US" sz="130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older, heavy interfaces can be moved gradually to a modern, lighter stack — lowering maintenance cost, without rewriting everything at once.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0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0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08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"/>
          <p:cNvSpPr/>
          <p:nvPr/>
        </p:nvSpPr>
        <p:spPr>
          <a:xfrm>
            <a:off x="594360" y="420624"/>
            <a:ext cx="10789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1250"/>
              <a:buFont typeface="Lato"/>
              <a:buNone/>
            </a:pPr>
            <a:r>
              <a:rPr b="1" i="0" lang="en-US" sz="12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TECHNOLOGY MIGRATION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1"/>
          <p:cNvSpPr/>
          <p:nvPr/>
        </p:nvSpPr>
        <p:spPr>
          <a:xfrm>
            <a:off x="566928" y="713232"/>
            <a:ext cx="110642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81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16181F"/>
                </a:solidFill>
                <a:latin typeface="Montserrat"/>
                <a:ea typeface="Montserrat"/>
                <a:cs typeface="Montserrat"/>
                <a:sym typeface="Montserrat"/>
              </a:rPr>
              <a:t>Rewriting code between languages — in days, not months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1"/>
          <p:cNvSpPr/>
          <p:nvPr/>
        </p:nvSpPr>
        <p:spPr>
          <a:xfrm>
            <a:off x="8869680" y="1810512"/>
            <a:ext cx="2743200" cy="1828800"/>
          </a:xfrm>
          <a:prstGeom prst="roundRect">
            <a:avLst>
              <a:gd fmla="val 5000" name="adj"/>
            </a:avLst>
          </a:prstGeom>
          <a:solidFill>
            <a:srgbClr val="14161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F172A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1"/>
          <p:cNvSpPr/>
          <p:nvPr/>
        </p:nvSpPr>
        <p:spPr>
          <a:xfrm>
            <a:off x="8869680" y="2011680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8CF8"/>
              </a:buClr>
              <a:buSzPts val="4400"/>
              <a:buFont typeface="Montserrat"/>
              <a:buNone/>
            </a:pPr>
            <a:r>
              <a:rPr b="1" i="0" lang="en-US" sz="4400" u="none" cap="none" strike="noStrike">
                <a:solidFill>
                  <a:srgbClr val="818CF8"/>
                </a:solidFill>
                <a:latin typeface="Montserrat"/>
                <a:ea typeface="Montserrat"/>
                <a:cs typeface="Montserrat"/>
                <a:sym typeface="Montserrat"/>
              </a:rPr>
              <a:t>up to 70%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1"/>
          <p:cNvSpPr/>
          <p:nvPr/>
        </p:nvSpPr>
        <p:spPr>
          <a:xfrm>
            <a:off x="9098280" y="2743200"/>
            <a:ext cx="22860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250"/>
              <a:buFont typeface="Lato"/>
              <a:buNone/>
            </a:pPr>
            <a:r>
              <a:rPr b="0" i="0" lang="en-US" sz="1250" u="none" cap="none" strike="noStrik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shorter with test-driven migration*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1"/>
          <p:cNvSpPr/>
          <p:nvPr/>
        </p:nvSpPr>
        <p:spPr>
          <a:xfrm>
            <a:off x="566928" y="1810512"/>
            <a:ext cx="79552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Lato"/>
              <a:buNone/>
            </a:pPr>
            <a:r>
              <a:rPr b="1" i="0" lang="en-US" sz="14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Common migration paths that AI radically accelerates: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1"/>
          <p:cNvSpPr/>
          <p:nvPr/>
        </p:nvSpPr>
        <p:spPr>
          <a:xfrm>
            <a:off x="566928" y="2240280"/>
            <a:ext cx="7955280" cy="822960"/>
          </a:xfrm>
          <a:prstGeom prst="roundRect">
            <a:avLst>
              <a:gd fmla="val 1111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1"/>
          <p:cNvSpPr/>
          <p:nvPr/>
        </p:nvSpPr>
        <p:spPr>
          <a:xfrm>
            <a:off x="795528" y="2478024"/>
            <a:ext cx="1417320" cy="384048"/>
          </a:xfrm>
          <a:prstGeom prst="roundRect">
            <a:avLst>
              <a:gd fmla="val 19048" name="adj"/>
            </a:avLst>
          </a:prstGeom>
          <a:solidFill>
            <a:srgbClr val="1E29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1"/>
          <p:cNvSpPr/>
          <p:nvPr/>
        </p:nvSpPr>
        <p:spPr>
          <a:xfrm>
            <a:off x="795528" y="2478024"/>
            <a:ext cx="14173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etBrains Mono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JavaScript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72" name="Google Shape;4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008" y="2523744"/>
            <a:ext cx="292608" cy="2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1"/>
          <p:cNvSpPr/>
          <p:nvPr/>
        </p:nvSpPr>
        <p:spPr>
          <a:xfrm>
            <a:off x="2779776" y="2478024"/>
            <a:ext cx="1554480" cy="384048"/>
          </a:xfrm>
          <a:prstGeom prst="roundRect">
            <a:avLst>
              <a:gd fmla="val 19048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1"/>
          <p:cNvSpPr/>
          <p:nvPr/>
        </p:nvSpPr>
        <p:spPr>
          <a:xfrm>
            <a:off x="2779776" y="2478024"/>
            <a:ext cx="15544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JetBrains Mono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TypeScript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1"/>
          <p:cNvSpPr/>
          <p:nvPr/>
        </p:nvSpPr>
        <p:spPr>
          <a:xfrm>
            <a:off x="4544568" y="2331720"/>
            <a:ext cx="379476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Typing, fewer runtime errors, better IDE hints.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1"/>
          <p:cNvSpPr/>
          <p:nvPr/>
        </p:nvSpPr>
        <p:spPr>
          <a:xfrm>
            <a:off x="566928" y="3200400"/>
            <a:ext cx="7955280" cy="822960"/>
          </a:xfrm>
          <a:prstGeom prst="roundRect">
            <a:avLst>
              <a:gd fmla="val 11111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795528" y="3438144"/>
            <a:ext cx="1417320" cy="384048"/>
          </a:xfrm>
          <a:prstGeom prst="roundRect">
            <a:avLst>
              <a:gd fmla="val 19048" name="adj"/>
            </a:avLst>
          </a:prstGeom>
          <a:solidFill>
            <a:srgbClr val="1E29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795528" y="3438144"/>
            <a:ext cx="14173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etBrains Mono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Python 2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79" name="Google Shape;4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008" y="3483864"/>
            <a:ext cx="292608" cy="2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1"/>
          <p:cNvSpPr/>
          <p:nvPr/>
        </p:nvSpPr>
        <p:spPr>
          <a:xfrm>
            <a:off x="2779776" y="3438144"/>
            <a:ext cx="1554480" cy="384048"/>
          </a:xfrm>
          <a:prstGeom prst="roundRect">
            <a:avLst>
              <a:gd fmla="val 19048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2779776" y="3438144"/>
            <a:ext cx="15544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JetBrains Mono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Python 3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4544568" y="3291840"/>
            <a:ext cx="379476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Support, security and access to modern libraries.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1"/>
          <p:cNvSpPr/>
          <p:nvPr/>
        </p:nvSpPr>
        <p:spPr>
          <a:xfrm>
            <a:off x="566928" y="4160520"/>
            <a:ext cx="7955280" cy="822960"/>
          </a:xfrm>
          <a:prstGeom prst="roundRect">
            <a:avLst>
              <a:gd fmla="val 11111" name="adj"/>
            </a:avLst>
          </a:prstGeom>
          <a:solidFill>
            <a:srgbClr val="FAFAF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1"/>
          <p:cNvSpPr/>
          <p:nvPr/>
        </p:nvSpPr>
        <p:spPr>
          <a:xfrm>
            <a:off x="795528" y="4398264"/>
            <a:ext cx="1417320" cy="384048"/>
          </a:xfrm>
          <a:prstGeom prst="roundRect">
            <a:avLst>
              <a:gd fmla="val 19048" name="adj"/>
            </a:avLst>
          </a:prstGeom>
          <a:solidFill>
            <a:srgbClr val="1E29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1"/>
          <p:cNvSpPr/>
          <p:nvPr/>
        </p:nvSpPr>
        <p:spPr>
          <a:xfrm>
            <a:off x="795528" y="4398264"/>
            <a:ext cx="14173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etBrains Mono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Java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86" name="Google Shape;4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008" y="4443984"/>
            <a:ext cx="292608" cy="2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1"/>
          <p:cNvSpPr/>
          <p:nvPr/>
        </p:nvSpPr>
        <p:spPr>
          <a:xfrm>
            <a:off x="2779776" y="4398264"/>
            <a:ext cx="1554480" cy="384048"/>
          </a:xfrm>
          <a:prstGeom prst="roundRect">
            <a:avLst>
              <a:gd fmla="val 19048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1"/>
          <p:cNvSpPr/>
          <p:nvPr/>
        </p:nvSpPr>
        <p:spPr>
          <a:xfrm>
            <a:off x="2779776" y="4398264"/>
            <a:ext cx="15544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JetBrains Mono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Kotlin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1"/>
          <p:cNvSpPr/>
          <p:nvPr/>
        </p:nvSpPr>
        <p:spPr>
          <a:xfrm>
            <a:off x="4544568" y="4251960"/>
            <a:ext cx="379476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Conciseness, null safety, easier maintenance.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1"/>
          <p:cNvSpPr/>
          <p:nvPr/>
        </p:nvSpPr>
        <p:spPr>
          <a:xfrm>
            <a:off x="566928" y="5120640"/>
            <a:ext cx="7955280" cy="822960"/>
          </a:xfrm>
          <a:prstGeom prst="roundRect">
            <a:avLst>
              <a:gd fmla="val 11111" name="adj"/>
            </a:avLst>
          </a:prstGeom>
          <a:solidFill>
            <a:srgbClr val="F4F5F8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1"/>
          <p:cNvSpPr/>
          <p:nvPr/>
        </p:nvSpPr>
        <p:spPr>
          <a:xfrm>
            <a:off x="795528" y="5358384"/>
            <a:ext cx="1417320" cy="384048"/>
          </a:xfrm>
          <a:prstGeom prst="roundRect">
            <a:avLst>
              <a:gd fmla="val 19048" name="adj"/>
            </a:avLst>
          </a:prstGeom>
          <a:solidFill>
            <a:srgbClr val="1E29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1"/>
          <p:cNvSpPr/>
          <p:nvPr/>
        </p:nvSpPr>
        <p:spPr>
          <a:xfrm>
            <a:off x="795528" y="5358384"/>
            <a:ext cx="141732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etBrains Mono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Monolith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93" name="Google Shape;4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008" y="5404104"/>
            <a:ext cx="292608" cy="2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1"/>
          <p:cNvSpPr/>
          <p:nvPr/>
        </p:nvSpPr>
        <p:spPr>
          <a:xfrm>
            <a:off x="2779776" y="5358384"/>
            <a:ext cx="1554480" cy="384048"/>
          </a:xfrm>
          <a:prstGeom prst="roundRect">
            <a:avLst>
              <a:gd fmla="val 19048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1"/>
          <p:cNvSpPr/>
          <p:nvPr/>
        </p:nvSpPr>
        <p:spPr>
          <a:xfrm>
            <a:off x="2779776" y="5358384"/>
            <a:ext cx="15544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JetBrains Mono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Services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4544568" y="5212080"/>
            <a:ext cx="379476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50"/>
              <a:buFont typeface="Lato"/>
              <a:buNone/>
            </a:pPr>
            <a:r>
              <a:rPr b="0" i="0" lang="en-US" sz="11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 gradual split into modules and services — without rewriting everything.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566928" y="6236208"/>
            <a:ext cx="1097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50"/>
              <a:buFont typeface="Lato"/>
              <a:buNone/>
            </a:pPr>
            <a:r>
              <a:rPr b="0" i="1" lang="en-US" sz="95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* Indicative figures — they depend on scale, test quality and source-code complexity.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Lato"/>
              <a:buNone/>
            </a:pPr>
            <a:r>
              <a:rPr b="0" i="0" lang="en-US" sz="9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AI in Development · Possibilities &amp; rollout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11185855" y="6400800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Lato"/>
              <a:buNone/>
            </a:pPr>
            <a:r>
              <a:rPr b="0" i="0" lang="en-US" sz="1000" u="none" cap="none" strike="noStrike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09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